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5"/>
  </p:notesMasterIdLst>
  <p:sldIdLst>
    <p:sldId id="256" r:id="rId2"/>
    <p:sldId id="258" r:id="rId3"/>
    <p:sldId id="260" r:id="rId4"/>
    <p:sldId id="263" r:id="rId5"/>
    <p:sldId id="261" r:id="rId6"/>
    <p:sldId id="262" r:id="rId7"/>
    <p:sldId id="266" r:id="rId8"/>
    <p:sldId id="311" r:id="rId9"/>
    <p:sldId id="334" r:id="rId10"/>
    <p:sldId id="332" r:id="rId11"/>
    <p:sldId id="259" r:id="rId12"/>
    <p:sldId id="312" r:id="rId13"/>
    <p:sldId id="313" r:id="rId14"/>
    <p:sldId id="314" r:id="rId15"/>
    <p:sldId id="315" r:id="rId16"/>
    <p:sldId id="316" r:id="rId17"/>
    <p:sldId id="317" r:id="rId18"/>
    <p:sldId id="318" r:id="rId19"/>
    <p:sldId id="320" r:id="rId20"/>
    <p:sldId id="319" r:id="rId21"/>
    <p:sldId id="330" r:id="rId22"/>
    <p:sldId id="265" r:id="rId23"/>
    <p:sldId id="321" r:id="rId24"/>
    <p:sldId id="333" r:id="rId25"/>
    <p:sldId id="322" r:id="rId26"/>
    <p:sldId id="323" r:id="rId27"/>
    <p:sldId id="324" r:id="rId28"/>
    <p:sldId id="325" r:id="rId29"/>
    <p:sldId id="326" r:id="rId30"/>
    <p:sldId id="327" r:id="rId31"/>
    <p:sldId id="328" r:id="rId32"/>
    <p:sldId id="331" r:id="rId33"/>
    <p:sldId id="329" r:id="rId34"/>
  </p:sldIdLst>
  <p:sldSz cx="9144000" cy="5143500" type="screen16x9"/>
  <p:notesSz cx="6858000" cy="9144000"/>
  <p:embeddedFontLst>
    <p:embeddedFont>
      <p:font typeface="Didact Gothic" panose="00000500000000000000" pitchFamily="2" charset="0"/>
      <p:regular r:id="rId36"/>
    </p:embeddedFont>
    <p:embeddedFont>
      <p:font typeface="Poppins ExtraBold" panose="00000900000000000000" pitchFamily="2" charset="0"/>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A0204C-E68E-4A6C-8FE3-7505580059F9}">
  <a:tblStyle styleId="{F3A0204C-E68E-4A6C-8FE3-7505580059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11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e60a06421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e60a06421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e60a0642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e60a0642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e60a06421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e60a06421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60a06421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60a06421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60a06421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e60a06421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e60a06421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e60a06421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e60a06421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e60a06421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e60a06421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e60a06421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84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e60a06421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e60a06421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subTitle" idx="1"/>
          </p:nvPr>
        </p:nvSpPr>
        <p:spPr>
          <a:xfrm rot="-613">
            <a:off x="1209600" y="3728931"/>
            <a:ext cx="3362400" cy="4110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1209600" y="765449"/>
            <a:ext cx="6724800" cy="2865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cxnSp>
        <p:nvCxnSpPr>
          <p:cNvPr id="12" name="Google Shape;12;p2"/>
          <p:cNvCxnSpPr/>
          <p:nvPr/>
        </p:nvCxnSpPr>
        <p:spPr>
          <a:xfrm>
            <a:off x="0" y="529375"/>
            <a:ext cx="91566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14300" y="4603500"/>
            <a:ext cx="9156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6" name="Google Shape;216;p33"/>
          <p:cNvSpPr txBox="1">
            <a:spLocks noGrp="1"/>
          </p:cNvSpPr>
          <p:nvPr>
            <p:ph type="subTitle" idx="1"/>
          </p:nvPr>
        </p:nvSpPr>
        <p:spPr>
          <a:xfrm>
            <a:off x="1113663" y="1684975"/>
            <a:ext cx="3169200" cy="2582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33"/>
          <p:cNvSpPr txBox="1">
            <a:spLocks noGrp="1"/>
          </p:cNvSpPr>
          <p:nvPr>
            <p:ph type="subTitle" idx="2"/>
          </p:nvPr>
        </p:nvSpPr>
        <p:spPr>
          <a:xfrm>
            <a:off x="4861135" y="1684975"/>
            <a:ext cx="3169200" cy="2582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19" name="Google Shape;219;p33"/>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33"/>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21"/>
        <p:cNvGrpSpPr/>
        <p:nvPr/>
      </p:nvGrpSpPr>
      <p:grpSpPr>
        <a:xfrm>
          <a:off x="0" y="0"/>
          <a:ext cx="0" cy="0"/>
          <a:chOff x="0" y="0"/>
          <a:chExt cx="0" cy="0"/>
        </a:xfrm>
      </p:grpSpPr>
      <p:pic>
        <p:nvPicPr>
          <p:cNvPr id="222" name="Google Shape;222;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3" name="Google Shape;223;p3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4" name="Google Shape;224;p34"/>
          <p:cNvSpPr txBox="1">
            <a:spLocks noGrp="1"/>
          </p:cNvSpPr>
          <p:nvPr>
            <p:ph type="title" idx="2"/>
          </p:nvPr>
        </p:nvSpPr>
        <p:spPr>
          <a:xfrm>
            <a:off x="720000" y="1376300"/>
            <a:ext cx="25242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5" name="Google Shape;225;p34"/>
          <p:cNvSpPr txBox="1">
            <a:spLocks noGrp="1"/>
          </p:cNvSpPr>
          <p:nvPr>
            <p:ph type="subTitle" idx="1"/>
          </p:nvPr>
        </p:nvSpPr>
        <p:spPr>
          <a:xfrm>
            <a:off x="720000" y="1814650"/>
            <a:ext cx="2524200" cy="14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4"/>
          <p:cNvSpPr txBox="1">
            <a:spLocks noGrp="1"/>
          </p:cNvSpPr>
          <p:nvPr>
            <p:ph type="title" idx="3"/>
          </p:nvPr>
        </p:nvSpPr>
        <p:spPr>
          <a:xfrm>
            <a:off x="3309902" y="1376300"/>
            <a:ext cx="25242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7" name="Google Shape;227;p34"/>
          <p:cNvSpPr txBox="1">
            <a:spLocks noGrp="1"/>
          </p:cNvSpPr>
          <p:nvPr>
            <p:ph type="subTitle" idx="4"/>
          </p:nvPr>
        </p:nvSpPr>
        <p:spPr>
          <a:xfrm>
            <a:off x="3309906" y="1814650"/>
            <a:ext cx="2524200" cy="14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4"/>
          <p:cNvSpPr txBox="1">
            <a:spLocks noGrp="1"/>
          </p:cNvSpPr>
          <p:nvPr>
            <p:ph type="title" idx="5"/>
          </p:nvPr>
        </p:nvSpPr>
        <p:spPr>
          <a:xfrm>
            <a:off x="5899789" y="1376300"/>
            <a:ext cx="25242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9" name="Google Shape;229;p34"/>
          <p:cNvSpPr txBox="1">
            <a:spLocks noGrp="1"/>
          </p:cNvSpPr>
          <p:nvPr>
            <p:ph type="subTitle" idx="6"/>
          </p:nvPr>
        </p:nvSpPr>
        <p:spPr>
          <a:xfrm>
            <a:off x="5899796" y="1814650"/>
            <a:ext cx="2524200" cy="14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4"/>
          <p:cNvSpPr>
            <a:spLocks noGrp="1"/>
          </p:cNvSpPr>
          <p:nvPr>
            <p:ph type="pic" idx="7"/>
          </p:nvPr>
        </p:nvSpPr>
        <p:spPr>
          <a:xfrm>
            <a:off x="720000" y="3733800"/>
            <a:ext cx="7704000" cy="869700"/>
          </a:xfrm>
          <a:prstGeom prst="rect">
            <a:avLst/>
          </a:prstGeom>
          <a:noFill/>
          <a:ln w="9525" cap="flat" cmpd="sng">
            <a:solidFill>
              <a:schemeClr val="dk1"/>
            </a:solidFill>
            <a:prstDash val="solid"/>
            <a:round/>
            <a:headEnd type="none" w="sm" len="sm"/>
            <a:tailEnd type="none" w="sm" len="sm"/>
          </a:ln>
        </p:spPr>
      </p:sp>
      <p:cxnSp>
        <p:nvCxnSpPr>
          <p:cNvPr id="231" name="Google Shape;231;p34"/>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4"/>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5"/>
        <p:cNvGrpSpPr/>
        <p:nvPr/>
      </p:nvGrpSpPr>
      <p:grpSpPr>
        <a:xfrm>
          <a:off x="0" y="0"/>
          <a:ext cx="0" cy="0"/>
          <a:chOff x="0" y="0"/>
          <a:chExt cx="0" cy="0"/>
        </a:xfrm>
      </p:grpSpPr>
      <p:pic>
        <p:nvPicPr>
          <p:cNvPr id="296" name="Google Shape;296;p4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7" name="Google Shape;297;p40"/>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98" name="Google Shape;298;p40"/>
          <p:cNvCxnSpPr/>
          <p:nvPr/>
        </p:nvCxnSpPr>
        <p:spPr>
          <a:xfrm>
            <a:off x="0" y="529375"/>
            <a:ext cx="9156600" cy="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40"/>
          <p:cNvCxnSpPr/>
          <p:nvPr/>
        </p:nvCxnSpPr>
        <p:spPr>
          <a:xfrm>
            <a:off x="-14300" y="4603500"/>
            <a:ext cx="9156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0"/>
        <p:cNvGrpSpPr/>
        <p:nvPr/>
      </p:nvGrpSpPr>
      <p:grpSpPr>
        <a:xfrm>
          <a:off x="0" y="0"/>
          <a:ext cx="0" cy="0"/>
          <a:chOff x="0" y="0"/>
          <a:chExt cx="0" cy="0"/>
        </a:xfrm>
      </p:grpSpPr>
      <p:pic>
        <p:nvPicPr>
          <p:cNvPr id="301" name="Google Shape;301;p41"/>
          <p:cNvPicPr preferRelativeResize="0"/>
          <p:nvPr/>
        </p:nvPicPr>
        <p:blipFill>
          <a:blip r:embed="rId2">
            <a:alphaModFix/>
          </a:blip>
          <a:stretch>
            <a:fillRect/>
          </a:stretch>
        </p:blipFill>
        <p:spPr>
          <a:xfrm>
            <a:off x="0" y="-1875"/>
            <a:ext cx="9144000" cy="5143500"/>
          </a:xfrm>
          <a:prstGeom prst="rect">
            <a:avLst/>
          </a:prstGeom>
          <a:noFill/>
          <a:ln>
            <a:noFill/>
          </a:ln>
        </p:spPr>
      </p:pic>
      <p:cxnSp>
        <p:nvCxnSpPr>
          <p:cNvPr id="302" name="Google Shape;302;p41"/>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41"/>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5540475" y="1522200"/>
            <a:ext cx="2835900" cy="20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67624" y="2696400"/>
            <a:ext cx="1033200" cy="9294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a:spLocks noGrp="1"/>
          </p:cNvSpPr>
          <p:nvPr>
            <p:ph type="pic" idx="3"/>
          </p:nvPr>
        </p:nvSpPr>
        <p:spPr>
          <a:xfrm>
            <a:off x="767625" y="588450"/>
            <a:ext cx="1033200" cy="1910400"/>
          </a:xfrm>
          <a:prstGeom prst="rect">
            <a:avLst/>
          </a:prstGeom>
          <a:noFill/>
          <a:ln w="9525" cap="flat" cmpd="sng">
            <a:solidFill>
              <a:schemeClr val="dk1"/>
            </a:solidFill>
            <a:prstDash val="solid"/>
            <a:round/>
            <a:headEnd type="none" w="sm" len="sm"/>
            <a:tailEnd type="none" w="sm" len="sm"/>
          </a:ln>
        </p:spPr>
      </p:sp>
      <p:sp>
        <p:nvSpPr>
          <p:cNvPr id="19" name="Google Shape;19;p3"/>
          <p:cNvSpPr>
            <a:spLocks noGrp="1"/>
          </p:cNvSpPr>
          <p:nvPr>
            <p:ph type="pic" idx="4"/>
          </p:nvPr>
        </p:nvSpPr>
        <p:spPr>
          <a:xfrm>
            <a:off x="1994025" y="588450"/>
            <a:ext cx="3274500" cy="3966600"/>
          </a:xfrm>
          <a:prstGeom prst="rect">
            <a:avLst/>
          </a:prstGeom>
          <a:noFill/>
          <a:ln w="9525" cap="flat" cmpd="sng">
            <a:solidFill>
              <a:schemeClr val="dk1"/>
            </a:solidFill>
            <a:prstDash val="solid"/>
            <a:round/>
            <a:headEnd type="none" w="sm" len="sm"/>
            <a:tailEnd type="none" w="sm" len="sm"/>
          </a:ln>
        </p:spPr>
      </p:sp>
      <p:cxnSp>
        <p:nvCxnSpPr>
          <p:cNvPr id="20" name="Google Shape;20;p3"/>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3"/>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5" name="Google Shape;25;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sz="105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cxnSp>
        <p:nvCxnSpPr>
          <p:cNvPr id="26" name="Google Shape;26;p4"/>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4"/>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7"/>
          <p:cNvSpPr txBox="1">
            <a:spLocks noGrp="1"/>
          </p:cNvSpPr>
          <p:nvPr>
            <p:ph type="title"/>
          </p:nvPr>
        </p:nvSpPr>
        <p:spPr>
          <a:xfrm>
            <a:off x="720000" y="1030313"/>
            <a:ext cx="3852000" cy="987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6" name="Google Shape;46;p7"/>
          <p:cNvSpPr txBox="1">
            <a:spLocks noGrp="1"/>
          </p:cNvSpPr>
          <p:nvPr>
            <p:ph type="subTitle" idx="1"/>
          </p:nvPr>
        </p:nvSpPr>
        <p:spPr>
          <a:xfrm rot="-268">
            <a:off x="720000" y="2109037"/>
            <a:ext cx="3852000" cy="20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47" name="Google Shape;47;p7"/>
          <p:cNvSpPr>
            <a:spLocks noGrp="1"/>
          </p:cNvSpPr>
          <p:nvPr>
            <p:ph type="pic" idx="2"/>
          </p:nvPr>
        </p:nvSpPr>
        <p:spPr>
          <a:xfrm>
            <a:off x="5181600" y="540000"/>
            <a:ext cx="3242700" cy="2508000"/>
          </a:xfrm>
          <a:prstGeom prst="rect">
            <a:avLst/>
          </a:prstGeom>
          <a:noFill/>
          <a:ln w="9525" cap="flat" cmpd="sng">
            <a:solidFill>
              <a:schemeClr val="dk1"/>
            </a:solidFill>
            <a:prstDash val="solid"/>
            <a:round/>
            <a:headEnd type="none" w="sm" len="sm"/>
            <a:tailEnd type="none" w="sm" len="sm"/>
          </a:ln>
        </p:spPr>
      </p:sp>
      <p:sp>
        <p:nvSpPr>
          <p:cNvPr id="48" name="Google Shape;48;p7"/>
          <p:cNvSpPr>
            <a:spLocks noGrp="1"/>
          </p:cNvSpPr>
          <p:nvPr>
            <p:ph type="pic" idx="3"/>
          </p:nvPr>
        </p:nvSpPr>
        <p:spPr>
          <a:xfrm>
            <a:off x="5181600" y="3181350"/>
            <a:ext cx="3242700" cy="1422300"/>
          </a:xfrm>
          <a:prstGeom prst="rect">
            <a:avLst/>
          </a:prstGeom>
          <a:noFill/>
          <a:ln w="9525" cap="flat" cmpd="sng">
            <a:solidFill>
              <a:schemeClr val="dk1"/>
            </a:solidFill>
            <a:prstDash val="solid"/>
            <a:round/>
            <a:headEnd type="none" w="sm" len="sm"/>
            <a:tailEnd type="none" w="sm" len="sm"/>
          </a:ln>
        </p:spPr>
      </p:sp>
      <p:cxnSp>
        <p:nvCxnSpPr>
          <p:cNvPr id="49" name="Google Shape;49;p7"/>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7"/>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pic>
        <p:nvPicPr>
          <p:cNvPr id="52" name="Google Shape;52;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8"/>
          <p:cNvSpPr txBox="1">
            <a:spLocks noGrp="1"/>
          </p:cNvSpPr>
          <p:nvPr>
            <p:ph type="title"/>
          </p:nvPr>
        </p:nvSpPr>
        <p:spPr>
          <a:xfrm>
            <a:off x="1638300" y="1409250"/>
            <a:ext cx="5867400" cy="232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cxnSp>
        <p:nvCxnSpPr>
          <p:cNvPr id="54" name="Google Shape;54;p8"/>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8"/>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pic>
        <p:nvPicPr>
          <p:cNvPr id="57" name="Google Shape;57;p9"/>
          <p:cNvPicPr preferRelativeResize="0"/>
          <p:nvPr/>
        </p:nvPicPr>
        <p:blipFill>
          <a:blip r:embed="rId2">
            <a:alphaModFix amt="73000"/>
          </a:blip>
          <a:stretch>
            <a:fillRect/>
          </a:stretch>
        </p:blipFill>
        <p:spPr>
          <a:xfrm>
            <a:off x="0" y="0"/>
            <a:ext cx="9144000" cy="5143500"/>
          </a:xfrm>
          <a:prstGeom prst="rect">
            <a:avLst/>
          </a:prstGeom>
          <a:noFill/>
          <a:ln>
            <a:noFill/>
          </a:ln>
        </p:spPr>
      </p:pic>
      <p:sp>
        <p:nvSpPr>
          <p:cNvPr id="58" name="Google Shape;58;p9"/>
          <p:cNvSpPr txBox="1">
            <a:spLocks noGrp="1"/>
          </p:cNvSpPr>
          <p:nvPr>
            <p:ph type="title"/>
          </p:nvPr>
        </p:nvSpPr>
        <p:spPr>
          <a:xfrm>
            <a:off x="1832700" y="980725"/>
            <a:ext cx="5478600" cy="90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9"/>
          <p:cNvSpPr txBox="1">
            <a:spLocks noGrp="1"/>
          </p:cNvSpPr>
          <p:nvPr>
            <p:ph type="subTitle" idx="1"/>
          </p:nvPr>
        </p:nvSpPr>
        <p:spPr>
          <a:xfrm>
            <a:off x="1832700" y="1837413"/>
            <a:ext cx="5478600" cy="83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 name="Google Shape;60;p9"/>
          <p:cNvSpPr>
            <a:spLocks noGrp="1"/>
          </p:cNvSpPr>
          <p:nvPr>
            <p:ph type="pic" idx="2"/>
          </p:nvPr>
        </p:nvSpPr>
        <p:spPr>
          <a:xfrm>
            <a:off x="0" y="3114675"/>
            <a:ext cx="9144000" cy="1488900"/>
          </a:xfrm>
          <a:prstGeom prst="rect">
            <a:avLst/>
          </a:prstGeom>
          <a:noFill/>
          <a:ln w="9525" cap="flat" cmpd="sng">
            <a:solidFill>
              <a:schemeClr val="dk1"/>
            </a:solidFill>
            <a:prstDash val="solid"/>
            <a:round/>
            <a:headEnd type="none" w="sm" len="sm"/>
            <a:tailEnd type="none" w="sm" len="sm"/>
          </a:ln>
        </p:spPr>
      </p:sp>
      <p:cxnSp>
        <p:nvCxnSpPr>
          <p:cNvPr id="61" name="Google Shape;61;p9"/>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62;p9"/>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mt="56000"/>
          </a:blip>
          <a:stretch>
            <a:fillRect/>
          </a:stretch>
        </p:blipFill>
        <p:spPr>
          <a:xfrm>
            <a:off x="0" y="0"/>
            <a:ext cx="9144000" cy="5143500"/>
          </a:xfrm>
          <a:prstGeom prst="rect">
            <a:avLst/>
          </a:prstGeom>
          <a:noFill/>
          <a:ln>
            <a:noFill/>
          </a:ln>
        </p:spPr>
      </p:pic>
      <p:sp>
        <p:nvSpPr>
          <p:cNvPr id="76" name="Google Shape;76;p13"/>
          <p:cNvSpPr txBox="1">
            <a:spLocks noGrp="1"/>
          </p:cNvSpPr>
          <p:nvPr>
            <p:ph type="title"/>
          </p:nvPr>
        </p:nvSpPr>
        <p:spPr>
          <a:xfrm>
            <a:off x="720138" y="1621225"/>
            <a:ext cx="15471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7" name="Google Shape;77;p13"/>
          <p:cNvSpPr txBox="1">
            <a:spLocks noGrp="1"/>
          </p:cNvSpPr>
          <p:nvPr>
            <p:ph type="title" idx="2" hasCustomPrompt="1"/>
          </p:nvPr>
        </p:nvSpPr>
        <p:spPr>
          <a:xfrm rot="3229">
            <a:off x="6100151" y="2665926"/>
            <a:ext cx="638700" cy="6384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8" name="Google Shape;78;p13"/>
          <p:cNvSpPr txBox="1">
            <a:spLocks noGrp="1"/>
          </p:cNvSpPr>
          <p:nvPr>
            <p:ph type="title" idx="3" hasCustomPrompt="1"/>
          </p:nvPr>
        </p:nvSpPr>
        <p:spPr>
          <a:xfrm>
            <a:off x="6099886" y="3732017"/>
            <a:ext cx="638700" cy="6381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9" name="Google Shape;79;p13"/>
          <p:cNvSpPr txBox="1">
            <a:spLocks noGrp="1"/>
          </p:cNvSpPr>
          <p:nvPr>
            <p:ph type="title" idx="4" hasCustomPrompt="1"/>
          </p:nvPr>
        </p:nvSpPr>
        <p:spPr>
          <a:xfrm>
            <a:off x="2468948" y="2665912"/>
            <a:ext cx="638700" cy="6381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0" name="Google Shape;80;p13"/>
          <p:cNvSpPr txBox="1">
            <a:spLocks noGrp="1"/>
          </p:cNvSpPr>
          <p:nvPr>
            <p:ph type="title" idx="5"/>
          </p:nvPr>
        </p:nvSpPr>
        <p:spPr>
          <a:xfrm>
            <a:off x="720138" y="2721100"/>
            <a:ext cx="15471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1" name="Google Shape;81;p13"/>
          <p:cNvSpPr txBox="1">
            <a:spLocks noGrp="1"/>
          </p:cNvSpPr>
          <p:nvPr>
            <p:ph type="title" idx="6"/>
          </p:nvPr>
        </p:nvSpPr>
        <p:spPr>
          <a:xfrm>
            <a:off x="720138" y="3787217"/>
            <a:ext cx="15471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2" name="Google Shape;82;p13"/>
          <p:cNvSpPr txBox="1">
            <a:spLocks noGrp="1"/>
          </p:cNvSpPr>
          <p:nvPr>
            <p:ph type="title" idx="7"/>
          </p:nvPr>
        </p:nvSpPr>
        <p:spPr>
          <a:xfrm>
            <a:off x="6876738" y="3787217"/>
            <a:ext cx="1547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8"/>
          </p:nvPr>
        </p:nvSpPr>
        <p:spPr>
          <a:xfrm>
            <a:off x="6876738" y="2721275"/>
            <a:ext cx="1547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3"/>
          <p:cNvSpPr txBox="1">
            <a:spLocks noGrp="1"/>
          </p:cNvSpPr>
          <p:nvPr>
            <p:ph type="title" idx="9"/>
          </p:nvPr>
        </p:nvSpPr>
        <p:spPr>
          <a:xfrm>
            <a:off x="6876738" y="1571400"/>
            <a:ext cx="1547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13" hasCustomPrompt="1"/>
          </p:nvPr>
        </p:nvSpPr>
        <p:spPr>
          <a:xfrm rot="3229">
            <a:off x="6099722" y="1566054"/>
            <a:ext cx="638700" cy="6378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6" name="Google Shape;86;p13"/>
          <p:cNvSpPr txBox="1">
            <a:spLocks noGrp="1"/>
          </p:cNvSpPr>
          <p:nvPr>
            <p:ph type="title" idx="14" hasCustomPrompt="1"/>
          </p:nvPr>
        </p:nvSpPr>
        <p:spPr>
          <a:xfrm rot="1615">
            <a:off x="2469124" y="1566050"/>
            <a:ext cx="638700" cy="6381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7" name="Google Shape;87;p13"/>
          <p:cNvSpPr txBox="1">
            <a:spLocks noGrp="1"/>
          </p:cNvSpPr>
          <p:nvPr>
            <p:ph type="title" idx="15" hasCustomPrompt="1"/>
          </p:nvPr>
        </p:nvSpPr>
        <p:spPr>
          <a:xfrm rot="1615">
            <a:off x="2469166" y="3732017"/>
            <a:ext cx="638700" cy="6381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8" name="Google Shape;88;p13"/>
          <p:cNvSpPr txBox="1">
            <a:spLocks noGrp="1"/>
          </p:cNvSpPr>
          <p:nvPr>
            <p:ph type="title" idx="16"/>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9" name="Google Shape;89;p13"/>
          <p:cNvSpPr>
            <a:spLocks noGrp="1"/>
          </p:cNvSpPr>
          <p:nvPr>
            <p:ph type="pic" idx="17"/>
          </p:nvPr>
        </p:nvSpPr>
        <p:spPr>
          <a:xfrm>
            <a:off x="3460175" y="1565900"/>
            <a:ext cx="2287200" cy="2804400"/>
          </a:xfrm>
          <a:prstGeom prst="rect">
            <a:avLst/>
          </a:prstGeom>
          <a:noFill/>
          <a:ln w="9525" cap="flat" cmpd="sng">
            <a:solidFill>
              <a:schemeClr val="dk1"/>
            </a:solidFill>
            <a:prstDash val="solid"/>
            <a:round/>
            <a:headEnd type="none" w="sm" len="sm"/>
            <a:tailEnd type="none" w="sm" len="sm"/>
          </a:ln>
        </p:spPr>
      </p:sp>
      <p:cxnSp>
        <p:nvCxnSpPr>
          <p:cNvPr id="90" name="Google Shape;90;p13"/>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3"/>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2"/>
        <p:cNvGrpSpPr/>
        <p:nvPr/>
      </p:nvGrpSpPr>
      <p:grpSpPr>
        <a:xfrm>
          <a:off x="0" y="0"/>
          <a:ext cx="0" cy="0"/>
          <a:chOff x="0" y="0"/>
          <a:chExt cx="0" cy="0"/>
        </a:xfrm>
      </p:grpSpPr>
      <p:pic>
        <p:nvPicPr>
          <p:cNvPr id="93" name="Google Shape;93;p14"/>
          <p:cNvPicPr preferRelativeResize="0"/>
          <p:nvPr/>
        </p:nvPicPr>
        <p:blipFill>
          <a:blip r:embed="rId2">
            <a:alphaModFix amt="77000"/>
          </a:blip>
          <a:stretch>
            <a:fillRect/>
          </a:stretch>
        </p:blipFill>
        <p:spPr>
          <a:xfrm>
            <a:off x="0" y="0"/>
            <a:ext cx="9144000" cy="5143500"/>
          </a:xfrm>
          <a:prstGeom prst="rect">
            <a:avLst/>
          </a:prstGeom>
          <a:noFill/>
          <a:ln>
            <a:noFill/>
          </a:ln>
        </p:spPr>
      </p:pic>
      <p:sp>
        <p:nvSpPr>
          <p:cNvPr id="94" name="Google Shape;94;p14"/>
          <p:cNvSpPr txBox="1">
            <a:spLocks noGrp="1"/>
          </p:cNvSpPr>
          <p:nvPr>
            <p:ph type="title"/>
          </p:nvPr>
        </p:nvSpPr>
        <p:spPr>
          <a:xfrm>
            <a:off x="1908825" y="3540213"/>
            <a:ext cx="6515100" cy="929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4"/>
          <p:cNvSpPr txBox="1">
            <a:spLocks noGrp="1"/>
          </p:cNvSpPr>
          <p:nvPr>
            <p:ph type="title" idx="2" hasCustomPrompt="1"/>
          </p:nvPr>
        </p:nvSpPr>
        <p:spPr>
          <a:xfrm>
            <a:off x="792774" y="3540213"/>
            <a:ext cx="1033200" cy="929400"/>
          </a:xfrm>
          <a:prstGeom prst="rect">
            <a:avLst/>
          </a:prstGeom>
          <a:solidFill>
            <a:srgbClr val="FFFFFF">
              <a:alpha val="33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6" name="Google Shape;96;p14"/>
          <p:cNvSpPr>
            <a:spLocks noGrp="1"/>
          </p:cNvSpPr>
          <p:nvPr>
            <p:ph type="pic" idx="3"/>
          </p:nvPr>
        </p:nvSpPr>
        <p:spPr>
          <a:xfrm>
            <a:off x="792775" y="673888"/>
            <a:ext cx="5247300" cy="2680800"/>
          </a:xfrm>
          <a:prstGeom prst="rect">
            <a:avLst/>
          </a:prstGeom>
          <a:noFill/>
          <a:ln w="9525" cap="flat" cmpd="sng">
            <a:solidFill>
              <a:schemeClr val="dk1"/>
            </a:solidFill>
            <a:prstDash val="solid"/>
            <a:round/>
            <a:headEnd type="none" w="sm" len="sm"/>
            <a:tailEnd type="none" w="sm" len="sm"/>
          </a:ln>
        </p:spPr>
      </p:sp>
      <p:sp>
        <p:nvSpPr>
          <p:cNvPr id="97" name="Google Shape;97;p14"/>
          <p:cNvSpPr>
            <a:spLocks noGrp="1"/>
          </p:cNvSpPr>
          <p:nvPr>
            <p:ph type="pic" idx="4"/>
          </p:nvPr>
        </p:nvSpPr>
        <p:spPr>
          <a:xfrm>
            <a:off x="6223150" y="673888"/>
            <a:ext cx="2200800" cy="2680800"/>
          </a:xfrm>
          <a:prstGeom prst="rect">
            <a:avLst/>
          </a:prstGeom>
          <a:noFill/>
          <a:ln w="9525" cap="flat" cmpd="sng">
            <a:solidFill>
              <a:schemeClr val="dk1"/>
            </a:solidFill>
            <a:prstDash val="solid"/>
            <a:round/>
            <a:headEnd type="none" w="sm" len="sm"/>
            <a:tailEnd type="none" w="sm" len="sm"/>
          </a:ln>
        </p:spPr>
      </p:sp>
      <p:cxnSp>
        <p:nvCxnSpPr>
          <p:cNvPr id="98" name="Google Shape;98;p14"/>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99" name="Google Shape;99;p14"/>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160"/>
        <p:cNvGrpSpPr/>
        <p:nvPr/>
      </p:nvGrpSpPr>
      <p:grpSpPr>
        <a:xfrm>
          <a:off x="0" y="0"/>
          <a:ext cx="0" cy="0"/>
          <a:chOff x="0" y="0"/>
          <a:chExt cx="0" cy="0"/>
        </a:xfrm>
      </p:grpSpPr>
      <p:pic>
        <p:nvPicPr>
          <p:cNvPr id="161" name="Google Shape;161;p26"/>
          <p:cNvPicPr preferRelativeResize="0"/>
          <p:nvPr/>
        </p:nvPicPr>
        <p:blipFill>
          <a:blip r:embed="rId2">
            <a:alphaModFix/>
          </a:blip>
          <a:stretch>
            <a:fillRect/>
          </a:stretch>
        </p:blipFill>
        <p:spPr>
          <a:xfrm>
            <a:off x="0" y="-75"/>
            <a:ext cx="9144000" cy="5143500"/>
          </a:xfrm>
          <a:prstGeom prst="rect">
            <a:avLst/>
          </a:prstGeom>
          <a:noFill/>
          <a:ln>
            <a:noFill/>
          </a:ln>
        </p:spPr>
      </p:pic>
      <p:sp>
        <p:nvSpPr>
          <p:cNvPr id="162" name="Google Shape;162;p26"/>
          <p:cNvSpPr txBox="1">
            <a:spLocks noGrp="1"/>
          </p:cNvSpPr>
          <p:nvPr>
            <p:ph type="subTitle" idx="1"/>
          </p:nvPr>
        </p:nvSpPr>
        <p:spPr>
          <a:xfrm rot="213">
            <a:off x="719949" y="3042725"/>
            <a:ext cx="48387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6"/>
          <p:cNvSpPr txBox="1">
            <a:spLocks noGrp="1"/>
          </p:cNvSpPr>
          <p:nvPr>
            <p:ph type="title"/>
          </p:nvPr>
        </p:nvSpPr>
        <p:spPr>
          <a:xfrm>
            <a:off x="720000" y="1470025"/>
            <a:ext cx="4838700" cy="15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64" name="Google Shape;164;p26"/>
          <p:cNvSpPr>
            <a:spLocks noGrp="1"/>
          </p:cNvSpPr>
          <p:nvPr>
            <p:ph type="pic" idx="2"/>
          </p:nvPr>
        </p:nvSpPr>
        <p:spPr>
          <a:xfrm>
            <a:off x="6187200" y="695325"/>
            <a:ext cx="2956800" cy="3752700"/>
          </a:xfrm>
          <a:prstGeom prst="rect">
            <a:avLst/>
          </a:prstGeom>
          <a:noFill/>
          <a:ln w="9525" cap="flat" cmpd="sng">
            <a:solidFill>
              <a:schemeClr val="dk1"/>
            </a:solidFill>
            <a:prstDash val="solid"/>
            <a:round/>
            <a:headEnd type="none" w="sm" len="sm"/>
            <a:tailEnd type="none" w="sm" len="sm"/>
          </a:ln>
        </p:spPr>
      </p:sp>
      <p:cxnSp>
        <p:nvCxnSpPr>
          <p:cNvPr id="165" name="Google Shape;165;p26"/>
          <p:cNvCxnSpPr/>
          <p:nvPr/>
        </p:nvCxnSpPr>
        <p:spPr>
          <a:xfrm>
            <a:off x="-7150" y="271825"/>
            <a:ext cx="91782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6"/>
          <p:cNvCxnSpPr/>
          <p:nvPr/>
        </p:nvCxnSpPr>
        <p:spPr>
          <a:xfrm>
            <a:off x="0" y="4859525"/>
            <a:ext cx="915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2pPr>
            <a:lvl3pPr lvl="2"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3pPr>
            <a:lvl4pPr lvl="3"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4pPr>
            <a:lvl5pPr lvl="4"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5pPr>
            <a:lvl6pPr lvl="5"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6pPr>
            <a:lvl7pPr lvl="6"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7pPr>
            <a:lvl8pPr lvl="7"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8pPr>
            <a:lvl9pPr lvl="8" rtl="0">
              <a:spcBef>
                <a:spcPts val="0"/>
              </a:spcBef>
              <a:spcAft>
                <a:spcPts val="0"/>
              </a:spcAft>
              <a:buClr>
                <a:schemeClr val="dk1"/>
              </a:buClr>
              <a:buSzPts val="3100"/>
              <a:buFont typeface="Poppins ExtraBold"/>
              <a:buNone/>
              <a:defRPr sz="31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9" r:id="rId7"/>
    <p:sldLayoutId id="2147483660" r:id="rId8"/>
    <p:sldLayoutId id="2147483672" r:id="rId9"/>
    <p:sldLayoutId id="2147483679" r:id="rId10"/>
    <p:sldLayoutId id="2147483680" r:id="rId11"/>
    <p:sldLayoutId id="2147483686" r:id="rId12"/>
    <p:sldLayoutId id="214748368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subTitle" idx="1"/>
          </p:nvPr>
        </p:nvSpPr>
        <p:spPr>
          <a:xfrm rot="-613">
            <a:off x="1209614" y="3728916"/>
            <a:ext cx="3530113" cy="5833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SIDDHI JADHAV 23070243047</a:t>
            </a:r>
          </a:p>
          <a:p>
            <a:pPr marL="0" lvl="0" indent="0" algn="l" rtl="0">
              <a:spcBef>
                <a:spcPts val="0"/>
              </a:spcBef>
              <a:spcAft>
                <a:spcPts val="0"/>
              </a:spcAft>
              <a:buNone/>
            </a:pPr>
            <a:r>
              <a:rPr lang="en-US" dirty="0"/>
              <a:t>SHAHEEN KHAN 23070243045</a:t>
            </a:r>
            <a:endParaRPr dirty="0"/>
          </a:p>
        </p:txBody>
      </p:sp>
      <p:sp>
        <p:nvSpPr>
          <p:cNvPr id="315" name="Google Shape;315;p45"/>
          <p:cNvSpPr txBox="1">
            <a:spLocks noGrp="1"/>
          </p:cNvSpPr>
          <p:nvPr>
            <p:ph type="ctrTitle"/>
          </p:nvPr>
        </p:nvSpPr>
        <p:spPr>
          <a:xfrm>
            <a:off x="1209600" y="765449"/>
            <a:ext cx="6724800" cy="286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AIR QUALITY INDEX ANALYSIS</a:t>
            </a:r>
            <a:endParaRPr/>
          </a:p>
          <a:p>
            <a:pPr marL="0" lvl="0" indent="0" algn="l" rtl="0">
              <a:spcBef>
                <a:spcPts val="0"/>
              </a:spcBef>
              <a:spcAft>
                <a:spcPts val="0"/>
              </a:spcAft>
              <a:buClr>
                <a:schemeClr val="dk1"/>
              </a:buClr>
              <a:buSzPts val="1100"/>
              <a:buFont typeface="Arial"/>
              <a:buNone/>
            </a:pPr>
            <a:r>
              <a:rPr lang="en"/>
              <a:t>(AQI)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2C27A-513D-CCE0-42D7-7E734626E7DC}"/>
              </a:ext>
            </a:extLst>
          </p:cNvPr>
          <p:cNvPicPr>
            <a:picLocks noChangeAspect="1"/>
          </p:cNvPicPr>
          <p:nvPr/>
        </p:nvPicPr>
        <p:blipFill>
          <a:blip r:embed="rId2"/>
          <a:stretch>
            <a:fillRect/>
          </a:stretch>
        </p:blipFill>
        <p:spPr>
          <a:xfrm>
            <a:off x="0" y="13930"/>
            <a:ext cx="9144000" cy="5115639"/>
          </a:xfrm>
          <a:prstGeom prst="rect">
            <a:avLst/>
          </a:prstGeom>
        </p:spPr>
      </p:pic>
    </p:spTree>
    <p:extLst>
      <p:ext uri="{BB962C8B-B14F-4D97-AF65-F5344CB8AC3E}">
        <p14:creationId xmlns:p14="http://schemas.microsoft.com/office/powerpoint/2010/main" val="379797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subTitle" idx="1"/>
          </p:nvPr>
        </p:nvSpPr>
        <p:spPr>
          <a:xfrm rot="213">
            <a:off x="719949" y="3042725"/>
            <a:ext cx="48387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USING MACHINE LEARNING MODELS TO PREDICT THE AQI </a:t>
            </a:r>
            <a:endParaRPr dirty="0"/>
          </a:p>
        </p:txBody>
      </p:sp>
      <p:sp>
        <p:nvSpPr>
          <p:cNvPr id="348" name="Google Shape;348;p48"/>
          <p:cNvSpPr txBox="1">
            <a:spLocks noGrp="1"/>
          </p:cNvSpPr>
          <p:nvPr>
            <p:ph type="title"/>
          </p:nvPr>
        </p:nvSpPr>
        <p:spPr>
          <a:xfrm>
            <a:off x="719999" y="1470025"/>
            <a:ext cx="4976125" cy="15725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STATISTICAL ANALYSIS AND MODEL SELECTION </a:t>
            </a:r>
            <a:endParaRPr sz="3600" dirty="0"/>
          </a:p>
        </p:txBody>
      </p:sp>
      <p:pic>
        <p:nvPicPr>
          <p:cNvPr id="349" name="Google Shape;349;p48"/>
          <p:cNvPicPr preferRelativeResize="0">
            <a:picLocks noGrp="1"/>
          </p:cNvPicPr>
          <p:nvPr>
            <p:ph type="pic" idx="2"/>
          </p:nvPr>
        </p:nvPicPr>
        <p:blipFill rotWithShape="1">
          <a:blip r:embed="rId3">
            <a:alphaModFix/>
          </a:blip>
          <a:srcRect l="23742" r="23742"/>
          <a:stretch/>
        </p:blipFill>
        <p:spPr>
          <a:xfrm>
            <a:off x="6187200" y="695325"/>
            <a:ext cx="2956800" cy="37526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08" y="335460"/>
            <a:ext cx="5483954" cy="205763"/>
          </a:xfrm>
        </p:spPr>
        <p:txBody>
          <a:bodyPr/>
          <a:lstStyle/>
          <a:p>
            <a:pPr algn="l"/>
            <a:r>
              <a:rPr lang="en-US" sz="1200" dirty="0"/>
              <a:t>Statistics </a:t>
            </a:r>
          </a:p>
        </p:txBody>
      </p:sp>
      <p:pic>
        <p:nvPicPr>
          <p:cNvPr id="3" name="Picture 2"/>
          <p:cNvPicPr>
            <a:picLocks noChangeAspect="1"/>
          </p:cNvPicPr>
          <p:nvPr/>
        </p:nvPicPr>
        <p:blipFill>
          <a:blip r:embed="rId2"/>
          <a:stretch>
            <a:fillRect/>
          </a:stretch>
        </p:blipFill>
        <p:spPr>
          <a:xfrm>
            <a:off x="564508" y="625113"/>
            <a:ext cx="7718746" cy="4198558"/>
          </a:xfrm>
          <a:prstGeom prst="rect">
            <a:avLst/>
          </a:prstGeom>
        </p:spPr>
      </p:pic>
    </p:spTree>
    <p:extLst>
      <p:ext uri="{BB962C8B-B14F-4D97-AF65-F5344CB8AC3E}">
        <p14:creationId xmlns:p14="http://schemas.microsoft.com/office/powerpoint/2010/main" val="261565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a:t>
            </a:r>
          </a:p>
        </p:txBody>
      </p:sp>
      <p:pic>
        <p:nvPicPr>
          <p:cNvPr id="4" name="Picture 3"/>
          <p:cNvPicPr>
            <a:picLocks noChangeAspect="1"/>
          </p:cNvPicPr>
          <p:nvPr/>
        </p:nvPicPr>
        <p:blipFill>
          <a:blip r:embed="rId2"/>
          <a:stretch>
            <a:fillRect/>
          </a:stretch>
        </p:blipFill>
        <p:spPr>
          <a:xfrm>
            <a:off x="720000" y="1245472"/>
            <a:ext cx="5068650" cy="3366300"/>
          </a:xfrm>
          <a:prstGeom prst="rect">
            <a:avLst/>
          </a:prstGeom>
        </p:spPr>
      </p:pic>
      <p:pic>
        <p:nvPicPr>
          <p:cNvPr id="6" name="Picture 5"/>
          <p:cNvPicPr>
            <a:picLocks noChangeAspect="1"/>
          </p:cNvPicPr>
          <p:nvPr/>
        </p:nvPicPr>
        <p:blipFill>
          <a:blip r:embed="rId3"/>
          <a:stretch>
            <a:fillRect/>
          </a:stretch>
        </p:blipFill>
        <p:spPr>
          <a:xfrm>
            <a:off x="6333201" y="1447789"/>
            <a:ext cx="1343212" cy="2667372"/>
          </a:xfrm>
          <a:prstGeom prst="rect">
            <a:avLst/>
          </a:prstGeom>
        </p:spPr>
      </p:pic>
      <p:pic>
        <p:nvPicPr>
          <p:cNvPr id="7" name="Picture 6"/>
          <p:cNvPicPr>
            <a:picLocks noChangeAspect="1"/>
          </p:cNvPicPr>
          <p:nvPr/>
        </p:nvPicPr>
        <p:blipFill>
          <a:blip r:embed="rId4"/>
          <a:stretch>
            <a:fillRect/>
          </a:stretch>
        </p:blipFill>
        <p:spPr>
          <a:xfrm>
            <a:off x="7217389" y="321418"/>
            <a:ext cx="1638529" cy="924054"/>
          </a:xfrm>
          <a:prstGeom prst="rect">
            <a:avLst/>
          </a:prstGeom>
        </p:spPr>
      </p:pic>
    </p:spTree>
    <p:extLst>
      <p:ext uri="{BB962C8B-B14F-4D97-AF65-F5344CB8AC3E}">
        <p14:creationId xmlns:p14="http://schemas.microsoft.com/office/powerpoint/2010/main" val="228562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a:t>
            </a:r>
          </a:p>
        </p:txBody>
      </p:sp>
      <p:pic>
        <p:nvPicPr>
          <p:cNvPr id="3" name="Picture 2"/>
          <p:cNvPicPr>
            <a:picLocks noChangeAspect="1"/>
          </p:cNvPicPr>
          <p:nvPr/>
        </p:nvPicPr>
        <p:blipFill>
          <a:blip r:embed="rId2"/>
          <a:stretch>
            <a:fillRect/>
          </a:stretch>
        </p:blipFill>
        <p:spPr>
          <a:xfrm>
            <a:off x="237058" y="1626207"/>
            <a:ext cx="8847685" cy="2668956"/>
          </a:xfrm>
          <a:prstGeom prst="rect">
            <a:avLst/>
          </a:prstGeom>
        </p:spPr>
      </p:pic>
    </p:spTree>
    <p:extLst>
      <p:ext uri="{BB962C8B-B14F-4D97-AF65-F5344CB8AC3E}">
        <p14:creationId xmlns:p14="http://schemas.microsoft.com/office/powerpoint/2010/main" val="72973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a:t>
            </a:r>
          </a:p>
        </p:txBody>
      </p:sp>
      <p:pic>
        <p:nvPicPr>
          <p:cNvPr id="4" name="Picture 3"/>
          <p:cNvPicPr>
            <a:picLocks noChangeAspect="1"/>
          </p:cNvPicPr>
          <p:nvPr/>
        </p:nvPicPr>
        <p:blipFill>
          <a:blip r:embed="rId2"/>
          <a:stretch>
            <a:fillRect/>
          </a:stretch>
        </p:blipFill>
        <p:spPr>
          <a:xfrm>
            <a:off x="201517" y="1589338"/>
            <a:ext cx="8740966" cy="2756160"/>
          </a:xfrm>
          <a:prstGeom prst="rect">
            <a:avLst/>
          </a:prstGeom>
        </p:spPr>
      </p:pic>
    </p:spTree>
    <p:extLst>
      <p:ext uri="{BB962C8B-B14F-4D97-AF65-F5344CB8AC3E}">
        <p14:creationId xmlns:p14="http://schemas.microsoft.com/office/powerpoint/2010/main" val="364059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a:t>
            </a:r>
          </a:p>
        </p:txBody>
      </p:sp>
      <p:pic>
        <p:nvPicPr>
          <p:cNvPr id="3" name="Picture 2"/>
          <p:cNvPicPr>
            <a:picLocks noChangeAspect="1"/>
          </p:cNvPicPr>
          <p:nvPr/>
        </p:nvPicPr>
        <p:blipFill>
          <a:blip r:embed="rId2"/>
          <a:stretch>
            <a:fillRect/>
          </a:stretch>
        </p:blipFill>
        <p:spPr>
          <a:xfrm>
            <a:off x="200093" y="1518437"/>
            <a:ext cx="8743813" cy="2785115"/>
          </a:xfrm>
          <a:prstGeom prst="rect">
            <a:avLst/>
          </a:prstGeom>
        </p:spPr>
      </p:pic>
    </p:spTree>
    <p:extLst>
      <p:ext uri="{BB962C8B-B14F-4D97-AF65-F5344CB8AC3E}">
        <p14:creationId xmlns:p14="http://schemas.microsoft.com/office/powerpoint/2010/main" val="1062331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a:t>
            </a:r>
          </a:p>
        </p:txBody>
      </p:sp>
      <p:pic>
        <p:nvPicPr>
          <p:cNvPr id="4" name="Picture 3"/>
          <p:cNvPicPr>
            <a:picLocks noChangeAspect="1"/>
          </p:cNvPicPr>
          <p:nvPr/>
        </p:nvPicPr>
        <p:blipFill>
          <a:blip r:embed="rId2"/>
          <a:stretch>
            <a:fillRect/>
          </a:stretch>
        </p:blipFill>
        <p:spPr>
          <a:xfrm>
            <a:off x="0" y="1397598"/>
            <a:ext cx="9095932" cy="2855225"/>
          </a:xfrm>
          <a:prstGeom prst="rect">
            <a:avLst/>
          </a:prstGeom>
        </p:spPr>
      </p:pic>
    </p:spTree>
    <p:extLst>
      <p:ext uri="{BB962C8B-B14F-4D97-AF65-F5344CB8AC3E}">
        <p14:creationId xmlns:p14="http://schemas.microsoft.com/office/powerpoint/2010/main" val="313309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84" y="514833"/>
            <a:ext cx="8348499" cy="466679"/>
          </a:xfrm>
        </p:spPr>
        <p:txBody>
          <a:bodyPr/>
          <a:lstStyle/>
          <a:p>
            <a:r>
              <a:rPr lang="en-US" sz="2800" dirty="0"/>
              <a:t>DISTRIBUTION OF MEAN VALUES PER ROW IN DATA</a:t>
            </a:r>
          </a:p>
        </p:txBody>
      </p:sp>
      <p:pic>
        <p:nvPicPr>
          <p:cNvPr id="3" name="Picture 2"/>
          <p:cNvPicPr>
            <a:picLocks noChangeAspect="1"/>
          </p:cNvPicPr>
          <p:nvPr/>
        </p:nvPicPr>
        <p:blipFill>
          <a:blip r:embed="rId2"/>
          <a:stretch>
            <a:fillRect/>
          </a:stretch>
        </p:blipFill>
        <p:spPr>
          <a:xfrm>
            <a:off x="1031844" y="1417740"/>
            <a:ext cx="6602667" cy="2642531"/>
          </a:xfrm>
          <a:prstGeom prst="rect">
            <a:avLst/>
          </a:prstGeom>
        </p:spPr>
      </p:pic>
    </p:spTree>
    <p:extLst>
      <p:ext uri="{BB962C8B-B14F-4D97-AF65-F5344CB8AC3E}">
        <p14:creationId xmlns:p14="http://schemas.microsoft.com/office/powerpoint/2010/main" val="245804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597"/>
            <a:ext cx="8348499" cy="466679"/>
          </a:xfrm>
        </p:spPr>
        <p:txBody>
          <a:bodyPr/>
          <a:lstStyle/>
          <a:p>
            <a:r>
              <a:rPr lang="en-US" sz="2800" dirty="0"/>
              <a:t>CORRELATION </a:t>
            </a:r>
          </a:p>
        </p:txBody>
      </p:sp>
      <p:pic>
        <p:nvPicPr>
          <p:cNvPr id="9" name="Picture 8"/>
          <p:cNvPicPr>
            <a:picLocks noChangeAspect="1"/>
          </p:cNvPicPr>
          <p:nvPr/>
        </p:nvPicPr>
        <p:blipFill>
          <a:blip r:embed="rId2"/>
          <a:stretch>
            <a:fillRect/>
          </a:stretch>
        </p:blipFill>
        <p:spPr>
          <a:xfrm>
            <a:off x="3029879" y="114761"/>
            <a:ext cx="5803727" cy="4742465"/>
          </a:xfrm>
          <a:prstGeom prst="rect">
            <a:avLst/>
          </a:prstGeom>
        </p:spPr>
      </p:pic>
    </p:spTree>
    <p:extLst>
      <p:ext uri="{BB962C8B-B14F-4D97-AF65-F5344CB8AC3E}">
        <p14:creationId xmlns:p14="http://schemas.microsoft.com/office/powerpoint/2010/main" val="68001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title"/>
          </p:nvPr>
        </p:nvSpPr>
        <p:spPr>
          <a:xfrm>
            <a:off x="478172" y="1621224"/>
            <a:ext cx="1852786" cy="5829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OBJECTIVE </a:t>
            </a:r>
            <a:endParaRPr sz="1600" dirty="0"/>
          </a:p>
        </p:txBody>
      </p:sp>
      <p:sp>
        <p:nvSpPr>
          <p:cNvPr id="330" name="Google Shape;330;p47"/>
          <p:cNvSpPr txBox="1">
            <a:spLocks noGrp="1"/>
          </p:cNvSpPr>
          <p:nvPr>
            <p:ph type="title" idx="2"/>
          </p:nvPr>
        </p:nvSpPr>
        <p:spPr>
          <a:xfrm rot="3229">
            <a:off x="6100151" y="2665926"/>
            <a:ext cx="638700" cy="6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31" name="Google Shape;331;p47"/>
          <p:cNvSpPr txBox="1">
            <a:spLocks noGrp="1"/>
          </p:cNvSpPr>
          <p:nvPr>
            <p:ph type="title" idx="3"/>
          </p:nvPr>
        </p:nvSpPr>
        <p:spPr>
          <a:xfrm>
            <a:off x="6099886" y="3732017"/>
            <a:ext cx="6387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332" name="Google Shape;332;p47"/>
          <p:cNvSpPr txBox="1">
            <a:spLocks noGrp="1"/>
          </p:cNvSpPr>
          <p:nvPr>
            <p:ph type="title" idx="4"/>
          </p:nvPr>
        </p:nvSpPr>
        <p:spPr>
          <a:xfrm>
            <a:off x="2468948" y="2665912"/>
            <a:ext cx="6387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33" name="Google Shape;333;p47"/>
          <p:cNvSpPr txBox="1">
            <a:spLocks noGrp="1"/>
          </p:cNvSpPr>
          <p:nvPr>
            <p:ph type="title" idx="5"/>
          </p:nvPr>
        </p:nvSpPr>
        <p:spPr>
          <a:xfrm>
            <a:off x="478172" y="2687364"/>
            <a:ext cx="1990776" cy="6166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US" sz="1600" dirty="0"/>
              <a:t>UNDERSTANDING AQI</a:t>
            </a:r>
            <a:endParaRPr sz="1600" dirty="0"/>
          </a:p>
        </p:txBody>
      </p:sp>
      <p:sp>
        <p:nvSpPr>
          <p:cNvPr id="334" name="Google Shape;334;p47"/>
          <p:cNvSpPr txBox="1">
            <a:spLocks noGrp="1"/>
          </p:cNvSpPr>
          <p:nvPr>
            <p:ph type="title" idx="6"/>
          </p:nvPr>
        </p:nvSpPr>
        <p:spPr>
          <a:xfrm>
            <a:off x="478172" y="3786528"/>
            <a:ext cx="1777191" cy="58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hlink"/>
              </a:buClr>
              <a:buSzPts val="1100"/>
              <a:buFont typeface="Arial"/>
              <a:buNone/>
            </a:pPr>
            <a:r>
              <a:rPr lang="en-US" sz="1600" dirty="0"/>
              <a:t>ABOUT DATA </a:t>
            </a:r>
            <a:endParaRPr sz="1600" dirty="0"/>
          </a:p>
        </p:txBody>
      </p:sp>
      <p:sp>
        <p:nvSpPr>
          <p:cNvPr id="335" name="Google Shape;335;p47"/>
          <p:cNvSpPr txBox="1">
            <a:spLocks noGrp="1"/>
          </p:cNvSpPr>
          <p:nvPr>
            <p:ph type="title" idx="7"/>
          </p:nvPr>
        </p:nvSpPr>
        <p:spPr>
          <a:xfrm>
            <a:off x="6876738" y="3787217"/>
            <a:ext cx="154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US" sz="1600" dirty="0"/>
              <a:t>CONCLUSION</a:t>
            </a:r>
            <a:endParaRPr sz="1600" dirty="0"/>
          </a:p>
        </p:txBody>
      </p:sp>
      <p:sp>
        <p:nvSpPr>
          <p:cNvPr id="336" name="Google Shape;336;p47"/>
          <p:cNvSpPr txBox="1">
            <a:spLocks noGrp="1"/>
          </p:cNvSpPr>
          <p:nvPr>
            <p:ph type="title" idx="8"/>
          </p:nvPr>
        </p:nvSpPr>
        <p:spPr>
          <a:xfrm>
            <a:off x="6876738" y="2721275"/>
            <a:ext cx="154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US" sz="1600" dirty="0"/>
              <a:t>RESULTS</a:t>
            </a:r>
            <a:endParaRPr sz="1600" dirty="0"/>
          </a:p>
        </p:txBody>
      </p:sp>
      <p:sp>
        <p:nvSpPr>
          <p:cNvPr id="337" name="Google Shape;337;p47"/>
          <p:cNvSpPr txBox="1">
            <a:spLocks noGrp="1"/>
          </p:cNvSpPr>
          <p:nvPr>
            <p:ph type="title" idx="9"/>
          </p:nvPr>
        </p:nvSpPr>
        <p:spPr>
          <a:xfrm>
            <a:off x="6876738" y="1571399"/>
            <a:ext cx="2082704" cy="7523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US" sz="1600" dirty="0"/>
              <a:t>STATISTICAL ANALYSIS AND MODEL SELECTION</a:t>
            </a:r>
            <a:endParaRPr sz="1600" dirty="0"/>
          </a:p>
        </p:txBody>
      </p:sp>
      <p:sp>
        <p:nvSpPr>
          <p:cNvPr id="338" name="Google Shape;338;p47"/>
          <p:cNvSpPr txBox="1">
            <a:spLocks noGrp="1"/>
          </p:cNvSpPr>
          <p:nvPr>
            <p:ph type="title" idx="13"/>
          </p:nvPr>
        </p:nvSpPr>
        <p:spPr>
          <a:xfrm rot="3229">
            <a:off x="6099722" y="1566054"/>
            <a:ext cx="638700" cy="6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39" name="Google Shape;339;p47"/>
          <p:cNvSpPr txBox="1">
            <a:spLocks noGrp="1"/>
          </p:cNvSpPr>
          <p:nvPr>
            <p:ph type="title" idx="14"/>
          </p:nvPr>
        </p:nvSpPr>
        <p:spPr>
          <a:xfrm rot="1615">
            <a:off x="2469124" y="1566050"/>
            <a:ext cx="6387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40" name="Google Shape;340;p47"/>
          <p:cNvSpPr txBox="1">
            <a:spLocks noGrp="1"/>
          </p:cNvSpPr>
          <p:nvPr>
            <p:ph type="title" idx="15"/>
          </p:nvPr>
        </p:nvSpPr>
        <p:spPr>
          <a:xfrm rot="1615">
            <a:off x="2469166" y="3732017"/>
            <a:ext cx="6387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41" name="Google Shape;341;p47"/>
          <p:cNvSpPr txBox="1">
            <a:spLocks noGrp="1"/>
          </p:cNvSpPr>
          <p:nvPr>
            <p:ph type="title" idx="16"/>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pic>
        <p:nvPicPr>
          <p:cNvPr id="342" name="Google Shape;342;p47"/>
          <p:cNvPicPr preferRelativeResize="0">
            <a:picLocks noGrp="1"/>
          </p:cNvPicPr>
          <p:nvPr>
            <p:ph type="pic" idx="17"/>
          </p:nvPr>
        </p:nvPicPr>
        <p:blipFill rotWithShape="1">
          <a:blip r:embed="rId3">
            <a:alphaModFix/>
          </a:blip>
          <a:srcRect l="36404" r="9235"/>
          <a:stretch/>
        </p:blipFill>
        <p:spPr>
          <a:xfrm>
            <a:off x="3460175" y="1565900"/>
            <a:ext cx="2287201" cy="28043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84" y="514833"/>
            <a:ext cx="8348499" cy="466679"/>
          </a:xfrm>
        </p:spPr>
        <p:txBody>
          <a:bodyPr/>
          <a:lstStyle/>
          <a:p>
            <a:r>
              <a:rPr lang="en-US" sz="2800" dirty="0"/>
              <a:t>FEATURE ENGINEERING AND SCALING </a:t>
            </a:r>
          </a:p>
        </p:txBody>
      </p:sp>
      <p:pic>
        <p:nvPicPr>
          <p:cNvPr id="4" name="Picture 3"/>
          <p:cNvPicPr>
            <a:picLocks noChangeAspect="1"/>
          </p:cNvPicPr>
          <p:nvPr/>
        </p:nvPicPr>
        <p:blipFill>
          <a:blip r:embed="rId2"/>
          <a:stretch>
            <a:fillRect/>
          </a:stretch>
        </p:blipFill>
        <p:spPr>
          <a:xfrm>
            <a:off x="160144" y="981512"/>
            <a:ext cx="977809" cy="3386559"/>
          </a:xfrm>
          <a:prstGeom prst="rect">
            <a:avLst/>
          </a:prstGeom>
        </p:spPr>
      </p:pic>
      <p:pic>
        <p:nvPicPr>
          <p:cNvPr id="5" name="Picture 4"/>
          <p:cNvPicPr>
            <a:picLocks noChangeAspect="1"/>
          </p:cNvPicPr>
          <p:nvPr/>
        </p:nvPicPr>
        <p:blipFill>
          <a:blip r:embed="rId3"/>
          <a:stretch>
            <a:fillRect/>
          </a:stretch>
        </p:blipFill>
        <p:spPr>
          <a:xfrm>
            <a:off x="1710174" y="981512"/>
            <a:ext cx="6772118" cy="1660414"/>
          </a:xfrm>
          <a:prstGeom prst="rect">
            <a:avLst/>
          </a:prstGeom>
        </p:spPr>
      </p:pic>
      <p:pic>
        <p:nvPicPr>
          <p:cNvPr id="6" name="Picture 5"/>
          <p:cNvPicPr>
            <a:picLocks noChangeAspect="1"/>
          </p:cNvPicPr>
          <p:nvPr/>
        </p:nvPicPr>
        <p:blipFill>
          <a:blip r:embed="rId4"/>
          <a:stretch>
            <a:fillRect/>
          </a:stretch>
        </p:blipFill>
        <p:spPr>
          <a:xfrm>
            <a:off x="1244726" y="2870524"/>
            <a:ext cx="4734316" cy="1536285"/>
          </a:xfrm>
          <a:prstGeom prst="rect">
            <a:avLst/>
          </a:prstGeom>
        </p:spPr>
      </p:pic>
      <p:pic>
        <p:nvPicPr>
          <p:cNvPr id="7" name="Picture 6"/>
          <p:cNvPicPr>
            <a:picLocks noChangeAspect="1"/>
          </p:cNvPicPr>
          <p:nvPr/>
        </p:nvPicPr>
        <p:blipFill>
          <a:blip r:embed="rId5"/>
          <a:stretch>
            <a:fillRect/>
          </a:stretch>
        </p:blipFill>
        <p:spPr>
          <a:xfrm>
            <a:off x="6085815" y="2870524"/>
            <a:ext cx="3636530" cy="1660414"/>
          </a:xfrm>
          <a:prstGeom prst="rect">
            <a:avLst/>
          </a:prstGeom>
        </p:spPr>
      </p:pic>
    </p:spTree>
    <p:extLst>
      <p:ext uri="{BB962C8B-B14F-4D97-AF65-F5344CB8AC3E}">
        <p14:creationId xmlns:p14="http://schemas.microsoft.com/office/powerpoint/2010/main" val="143092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06" y="313497"/>
            <a:ext cx="8348499" cy="466679"/>
          </a:xfrm>
        </p:spPr>
        <p:txBody>
          <a:bodyPr/>
          <a:lstStyle/>
          <a:p>
            <a:r>
              <a:rPr lang="en-US" sz="2800" dirty="0"/>
              <a:t>SMOTE ANALYSIS </a:t>
            </a:r>
          </a:p>
        </p:txBody>
      </p:sp>
      <p:pic>
        <p:nvPicPr>
          <p:cNvPr id="4" name="Picture 3"/>
          <p:cNvPicPr>
            <a:picLocks noChangeAspect="1"/>
          </p:cNvPicPr>
          <p:nvPr/>
        </p:nvPicPr>
        <p:blipFill>
          <a:blip r:embed="rId2"/>
          <a:stretch>
            <a:fillRect/>
          </a:stretch>
        </p:blipFill>
        <p:spPr>
          <a:xfrm>
            <a:off x="338637" y="1786855"/>
            <a:ext cx="7020905" cy="2191056"/>
          </a:xfrm>
          <a:prstGeom prst="rect">
            <a:avLst/>
          </a:prstGeom>
        </p:spPr>
      </p:pic>
      <p:pic>
        <p:nvPicPr>
          <p:cNvPr id="7" name="Picture 6"/>
          <p:cNvPicPr>
            <a:picLocks noChangeAspect="1"/>
          </p:cNvPicPr>
          <p:nvPr/>
        </p:nvPicPr>
        <p:blipFill>
          <a:blip r:embed="rId3"/>
          <a:stretch>
            <a:fillRect/>
          </a:stretch>
        </p:blipFill>
        <p:spPr>
          <a:xfrm>
            <a:off x="334106" y="4094176"/>
            <a:ext cx="6973273" cy="638264"/>
          </a:xfrm>
          <a:prstGeom prst="rect">
            <a:avLst/>
          </a:prstGeom>
        </p:spPr>
      </p:pic>
      <p:sp>
        <p:nvSpPr>
          <p:cNvPr id="8" name="Rectangle 7"/>
          <p:cNvSpPr/>
          <p:nvPr/>
        </p:nvSpPr>
        <p:spPr>
          <a:xfrm>
            <a:off x="334106" y="695706"/>
            <a:ext cx="8684059" cy="1091149"/>
          </a:xfrm>
          <a:prstGeom prst="rect">
            <a:avLst/>
          </a:prstGeom>
        </p:spPr>
        <p:txBody>
          <a:bodyPr wrap="square">
            <a:spAutoFit/>
          </a:bodyPr>
          <a:lstStyle/>
          <a:p>
            <a:pPr algn="just">
              <a:lnSpc>
                <a:spcPct val="107000"/>
              </a:lnSpc>
              <a:spcAft>
                <a:spcPts val="800"/>
              </a:spcAft>
            </a:pPr>
            <a:r>
              <a:rPr lang="en-IN" sz="1200" kern="100" dirty="0">
                <a:latin typeface="Arial" panose="020B0604020202020204" pitchFamily="34" charset="0"/>
                <a:ea typeface="Calibri" panose="020F0502020204030204" pitchFamily="34" charset="0"/>
                <a:cs typeface="Arial" panose="020B0604020202020204" pitchFamily="34" charset="0"/>
              </a:rPr>
              <a:t>to address class imbalance in the dataset. SMOTE generates synthetic samples for the minority class by interpolating between existing instances, effectively increasing its representation without merely duplicating samples. This approach helps the model to learn more effectively by providing a balanced view of both classes, improving overall classification performance and reducing bias toward the majority class. By applying SMOTE to the </a:t>
            </a:r>
            <a:r>
              <a:rPr lang="en-IN" sz="1200" kern="100" dirty="0" err="1">
                <a:latin typeface="Arial" panose="020B0604020202020204" pitchFamily="34" charset="0"/>
                <a:ea typeface="Calibri" panose="020F0502020204030204" pitchFamily="34" charset="0"/>
                <a:cs typeface="Arial" panose="020B0604020202020204" pitchFamily="34" charset="0"/>
              </a:rPr>
              <a:t>preprocessed</a:t>
            </a:r>
            <a:r>
              <a:rPr lang="en-IN" sz="1200" kern="100" dirty="0">
                <a:latin typeface="Arial" panose="020B0604020202020204" pitchFamily="34" charset="0"/>
                <a:ea typeface="Calibri" panose="020F0502020204030204" pitchFamily="34" charset="0"/>
                <a:cs typeface="Arial" panose="020B0604020202020204" pitchFamily="34" charset="0"/>
              </a:rPr>
              <a:t> dataset, we aimed to achieve better prediction accuracy and generalization across imbalanced data.</a:t>
            </a:r>
            <a:endParaRPr lang="en-US" sz="1200" kern="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46615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1908825" y="3540213"/>
            <a:ext cx="6515100" cy="9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US" dirty="0"/>
              <a:t>Model selection</a:t>
            </a:r>
            <a:endParaRPr dirty="0"/>
          </a:p>
        </p:txBody>
      </p:sp>
      <p:sp>
        <p:nvSpPr>
          <p:cNvPr id="395" name="Google Shape;395;p54"/>
          <p:cNvSpPr txBox="1">
            <a:spLocks noGrp="1"/>
          </p:cNvSpPr>
          <p:nvPr>
            <p:ph type="title" idx="2"/>
          </p:nvPr>
        </p:nvSpPr>
        <p:spPr>
          <a:xfrm>
            <a:off x="792774" y="3540213"/>
            <a:ext cx="1033200" cy="9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pic>
        <p:nvPicPr>
          <p:cNvPr id="396" name="Google Shape;396;p54"/>
          <p:cNvPicPr preferRelativeResize="0">
            <a:picLocks noGrp="1"/>
          </p:cNvPicPr>
          <p:nvPr>
            <p:ph type="pic" idx="3"/>
          </p:nvPr>
        </p:nvPicPr>
        <p:blipFill rotWithShape="1">
          <a:blip r:embed="rId3">
            <a:alphaModFix/>
          </a:blip>
          <a:srcRect t="57290" b="8659"/>
          <a:stretch/>
        </p:blipFill>
        <p:spPr>
          <a:xfrm>
            <a:off x="792775" y="673888"/>
            <a:ext cx="5247299" cy="2680801"/>
          </a:xfrm>
          <a:prstGeom prst="rect">
            <a:avLst/>
          </a:prstGeom>
        </p:spPr>
      </p:pic>
      <p:pic>
        <p:nvPicPr>
          <p:cNvPr id="397" name="Google Shape;397;p54"/>
          <p:cNvPicPr preferRelativeResize="0">
            <a:picLocks noGrp="1"/>
          </p:cNvPicPr>
          <p:nvPr>
            <p:ph type="pic" idx="4"/>
          </p:nvPr>
        </p:nvPicPr>
        <p:blipFill rotWithShape="1">
          <a:blip r:embed="rId4">
            <a:alphaModFix/>
          </a:blip>
          <a:srcRect t="9316" b="9316"/>
          <a:stretch/>
        </p:blipFill>
        <p:spPr>
          <a:xfrm>
            <a:off x="6223150" y="673888"/>
            <a:ext cx="2200801" cy="268079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a:xfrm>
            <a:off x="0" y="1050942"/>
            <a:ext cx="4305006" cy="3366300"/>
          </a:xfrm>
        </p:spPr>
        <p:txBody>
          <a:bodyPr/>
          <a:lstStyle/>
          <a:p>
            <a:r>
              <a:rPr lang="en-IN" sz="1600" dirty="0"/>
              <a:t>The KNN algorithm classifies new data points based on the 'k' closest examples in the training set. By calculating distances (typically using Euclidean distance), KNN finds similar cases, making it a memory-based algorithm. The model is trained using the </a:t>
            </a:r>
            <a:r>
              <a:rPr lang="en-IN" sz="1600" dirty="0" err="1"/>
              <a:t>preprocessed</a:t>
            </a:r>
            <a:r>
              <a:rPr lang="en-IN" sz="1600" dirty="0"/>
              <a:t> dataset, but it does not explicitly learn an internal model. Instead, it stores all data points and compares them during the prediction phase, categorizing a point based on the majority class of its nearest </a:t>
            </a:r>
            <a:r>
              <a:rPr lang="en-IN" sz="1600" dirty="0" err="1"/>
              <a:t>neighbors</a:t>
            </a:r>
            <a:r>
              <a:rPr lang="en-IN" sz="1600" dirty="0"/>
              <a:t>.</a:t>
            </a:r>
            <a:endParaRPr lang="en-US" sz="1600" dirty="0"/>
          </a:p>
          <a:p>
            <a:endParaRPr lang="en-US" sz="1600" dirty="0"/>
          </a:p>
        </p:txBody>
      </p:sp>
      <p:pic>
        <p:nvPicPr>
          <p:cNvPr id="4" name="Picture 3"/>
          <p:cNvPicPr>
            <a:picLocks noChangeAspect="1"/>
          </p:cNvPicPr>
          <p:nvPr/>
        </p:nvPicPr>
        <p:blipFill>
          <a:blip r:embed="rId2"/>
          <a:stretch>
            <a:fillRect/>
          </a:stretch>
        </p:blipFill>
        <p:spPr>
          <a:xfrm>
            <a:off x="4453526" y="987671"/>
            <a:ext cx="4531083" cy="3492843"/>
          </a:xfrm>
          <a:prstGeom prst="rect">
            <a:avLst/>
          </a:prstGeom>
        </p:spPr>
      </p:pic>
    </p:spTree>
    <p:extLst>
      <p:ext uri="{BB962C8B-B14F-4D97-AF65-F5344CB8AC3E}">
        <p14:creationId xmlns:p14="http://schemas.microsoft.com/office/powerpoint/2010/main" val="318579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5379D-F832-4D18-8435-A520D6162250}"/>
              </a:ext>
            </a:extLst>
          </p:cNvPr>
          <p:cNvPicPr>
            <a:picLocks noChangeAspect="1"/>
          </p:cNvPicPr>
          <p:nvPr/>
        </p:nvPicPr>
        <p:blipFill>
          <a:blip r:embed="rId2"/>
          <a:stretch>
            <a:fillRect/>
          </a:stretch>
        </p:blipFill>
        <p:spPr>
          <a:xfrm>
            <a:off x="2480970" y="56799"/>
            <a:ext cx="4182059" cy="5029902"/>
          </a:xfrm>
          <a:prstGeom prst="rect">
            <a:avLst/>
          </a:prstGeom>
        </p:spPr>
      </p:pic>
    </p:spTree>
    <p:extLst>
      <p:ext uri="{BB962C8B-B14F-4D97-AF65-F5344CB8AC3E}">
        <p14:creationId xmlns:p14="http://schemas.microsoft.com/office/powerpoint/2010/main" val="191670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a:xfrm>
            <a:off x="459941" y="1262250"/>
            <a:ext cx="4036558" cy="3366300"/>
          </a:xfrm>
        </p:spPr>
        <p:txBody>
          <a:bodyPr/>
          <a:lstStyle/>
          <a:p>
            <a:r>
              <a:rPr lang="en-IN" sz="1400" dirty="0"/>
              <a:t>Random Forest is an ensemble learning method that constructs multiple decision trees and combines their predictions. In air quality prediction, Random Forest can be used to predict the AQI for a new combination of environmental factors by combining the predictions of multiple decision trees. The model is trained using the </a:t>
            </a:r>
            <a:r>
              <a:rPr lang="en-IN" sz="1400" dirty="0" err="1"/>
              <a:t>preprocessed</a:t>
            </a:r>
            <a:r>
              <a:rPr lang="en-IN" sz="1400" dirty="0"/>
              <a:t> dataset. The training data is used to construct multiple decision trees using different subsets of the features and the data points.</a:t>
            </a:r>
            <a:endParaRPr lang="en-US" sz="1400" dirty="0"/>
          </a:p>
          <a:p>
            <a:endParaRPr lang="en-US" sz="1400" dirty="0"/>
          </a:p>
        </p:txBody>
      </p:sp>
      <p:pic>
        <p:nvPicPr>
          <p:cNvPr id="4" name="Picture 3"/>
          <p:cNvPicPr>
            <a:picLocks noChangeAspect="1"/>
          </p:cNvPicPr>
          <p:nvPr/>
        </p:nvPicPr>
        <p:blipFill>
          <a:blip r:embed="rId2"/>
          <a:stretch>
            <a:fillRect/>
          </a:stretch>
        </p:blipFill>
        <p:spPr>
          <a:xfrm>
            <a:off x="4496499" y="909115"/>
            <a:ext cx="4127384" cy="3490788"/>
          </a:xfrm>
          <a:prstGeom prst="rect">
            <a:avLst/>
          </a:prstGeom>
        </p:spPr>
      </p:pic>
    </p:spTree>
    <p:extLst>
      <p:ext uri="{BB962C8B-B14F-4D97-AF65-F5344CB8AC3E}">
        <p14:creationId xmlns:p14="http://schemas.microsoft.com/office/powerpoint/2010/main" val="269970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XGB CLASSIFIER</a:t>
            </a:r>
          </a:p>
        </p:txBody>
      </p:sp>
      <p:sp>
        <p:nvSpPr>
          <p:cNvPr id="3" name="Text Placeholder 2"/>
          <p:cNvSpPr>
            <a:spLocks noGrp="1"/>
          </p:cNvSpPr>
          <p:nvPr>
            <p:ph type="body" idx="1"/>
          </p:nvPr>
        </p:nvSpPr>
        <p:spPr>
          <a:xfrm>
            <a:off x="720000" y="1237083"/>
            <a:ext cx="3902334" cy="3366300"/>
          </a:xfrm>
        </p:spPr>
        <p:txBody>
          <a:bodyPr/>
          <a:lstStyle/>
          <a:p>
            <a:r>
              <a:rPr lang="en-IN" sz="1400" dirty="0"/>
              <a:t>The </a:t>
            </a:r>
            <a:r>
              <a:rPr lang="en-IN" sz="1400" dirty="0" err="1"/>
              <a:t>XGBoost</a:t>
            </a:r>
            <a:r>
              <a:rPr lang="en-IN" sz="1400" dirty="0"/>
              <a:t> Classifier, short for Extreme Gradient Boosting, is an ensemble technique that builds a sequence of decision trees. Each new tree attempts to correct the errors of the previous ones by emphasizing incorrectly classified data points. This model uses gradient descent to minimize the loss function, making it highly efficient and often more accurate than traditional boosting methods. The model is trained using the </a:t>
            </a:r>
            <a:r>
              <a:rPr lang="en-IN" sz="1400" dirty="0" err="1"/>
              <a:t>preprocessed</a:t>
            </a:r>
            <a:r>
              <a:rPr lang="en-IN" sz="1400" dirty="0"/>
              <a:t> dataset, where each tree iteration progressively improves the overall prediction accuracy.</a:t>
            </a:r>
            <a:endParaRPr lang="en-US" sz="1400" dirty="0"/>
          </a:p>
          <a:p>
            <a:endParaRPr lang="en-US" sz="1400" dirty="0"/>
          </a:p>
        </p:txBody>
      </p:sp>
      <p:pic>
        <p:nvPicPr>
          <p:cNvPr id="4" name="Picture 3"/>
          <p:cNvPicPr>
            <a:picLocks noChangeAspect="1"/>
          </p:cNvPicPr>
          <p:nvPr/>
        </p:nvPicPr>
        <p:blipFill>
          <a:blip r:embed="rId2"/>
          <a:stretch>
            <a:fillRect/>
          </a:stretch>
        </p:blipFill>
        <p:spPr>
          <a:xfrm>
            <a:off x="4703521" y="967078"/>
            <a:ext cx="4241724" cy="3529422"/>
          </a:xfrm>
          <a:prstGeom prst="rect">
            <a:avLst/>
          </a:prstGeom>
        </p:spPr>
      </p:pic>
    </p:spTree>
    <p:extLst>
      <p:ext uri="{BB962C8B-B14F-4D97-AF65-F5344CB8AC3E}">
        <p14:creationId xmlns:p14="http://schemas.microsoft.com/office/powerpoint/2010/main" val="1473123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607" y="412773"/>
            <a:ext cx="7704000" cy="564300"/>
          </a:xfrm>
        </p:spPr>
        <p:txBody>
          <a:bodyPr/>
          <a:lstStyle/>
          <a:p>
            <a:r>
              <a:rPr lang="en-US" dirty="0"/>
              <a:t>SUPPORT VECTOR CLASSIFIER</a:t>
            </a:r>
          </a:p>
        </p:txBody>
      </p:sp>
      <p:sp>
        <p:nvSpPr>
          <p:cNvPr id="3" name="Text Placeholder 2"/>
          <p:cNvSpPr>
            <a:spLocks noGrp="1"/>
          </p:cNvSpPr>
          <p:nvPr>
            <p:ph type="body" idx="1"/>
          </p:nvPr>
        </p:nvSpPr>
        <p:spPr>
          <a:xfrm>
            <a:off x="409607" y="1136245"/>
            <a:ext cx="3919112" cy="3366300"/>
          </a:xfrm>
        </p:spPr>
        <p:txBody>
          <a:bodyPr/>
          <a:lstStyle/>
          <a:p>
            <a:r>
              <a:rPr lang="en-IN" sz="1600" dirty="0"/>
              <a:t>SVC chooses the extreme points/vectors that help in creating the hyperplane. These extreme cases are called support vectors, and hence algorithm is termed a Support Vector Machine. The model is trained using the </a:t>
            </a:r>
            <a:r>
              <a:rPr lang="en-IN" sz="1600" dirty="0" err="1"/>
              <a:t>preprocessed</a:t>
            </a:r>
            <a:r>
              <a:rPr lang="en-IN" sz="1600" dirty="0"/>
              <a:t> dataset. The training data is used to construct multiple decision trees using different subsets of the features and the data points.</a:t>
            </a:r>
            <a:endParaRPr lang="en-US" sz="1600" dirty="0"/>
          </a:p>
          <a:p>
            <a:endParaRPr lang="en-US" sz="1600" dirty="0"/>
          </a:p>
        </p:txBody>
      </p:sp>
      <p:pic>
        <p:nvPicPr>
          <p:cNvPr id="4" name="Picture 3"/>
          <p:cNvPicPr>
            <a:picLocks noChangeAspect="1"/>
          </p:cNvPicPr>
          <p:nvPr/>
        </p:nvPicPr>
        <p:blipFill>
          <a:blip r:embed="rId2"/>
          <a:stretch>
            <a:fillRect/>
          </a:stretch>
        </p:blipFill>
        <p:spPr>
          <a:xfrm>
            <a:off x="5167618" y="960026"/>
            <a:ext cx="3769620" cy="2016705"/>
          </a:xfrm>
          <a:prstGeom prst="rect">
            <a:avLst/>
          </a:prstGeom>
        </p:spPr>
      </p:pic>
      <p:sp>
        <p:nvSpPr>
          <p:cNvPr id="5" name="TextBox 4"/>
          <p:cNvSpPr txBox="1"/>
          <p:nvPr/>
        </p:nvSpPr>
        <p:spPr>
          <a:xfrm>
            <a:off x="7052428" y="687416"/>
            <a:ext cx="1921079" cy="307777"/>
          </a:xfrm>
          <a:prstGeom prst="rect">
            <a:avLst/>
          </a:prstGeom>
          <a:noFill/>
        </p:spPr>
        <p:txBody>
          <a:bodyPr wrap="square" rtlCol="0">
            <a:spAutoFit/>
          </a:bodyPr>
          <a:lstStyle/>
          <a:p>
            <a:r>
              <a:rPr lang="en-US" b="1" dirty="0"/>
              <a:t>TRAINING </a:t>
            </a:r>
          </a:p>
        </p:txBody>
      </p:sp>
      <p:pic>
        <p:nvPicPr>
          <p:cNvPr id="6" name="Picture 5"/>
          <p:cNvPicPr>
            <a:picLocks noChangeAspect="1"/>
          </p:cNvPicPr>
          <p:nvPr/>
        </p:nvPicPr>
        <p:blipFill>
          <a:blip r:embed="rId3"/>
          <a:stretch>
            <a:fillRect/>
          </a:stretch>
        </p:blipFill>
        <p:spPr>
          <a:xfrm>
            <a:off x="5167618" y="3214175"/>
            <a:ext cx="3807121" cy="1983050"/>
          </a:xfrm>
          <a:prstGeom prst="rect">
            <a:avLst/>
          </a:prstGeom>
        </p:spPr>
      </p:pic>
      <p:sp>
        <p:nvSpPr>
          <p:cNvPr id="8" name="TextBox 7"/>
          <p:cNvSpPr txBox="1"/>
          <p:nvPr/>
        </p:nvSpPr>
        <p:spPr>
          <a:xfrm>
            <a:off x="7165651" y="2915979"/>
            <a:ext cx="1921079" cy="307777"/>
          </a:xfrm>
          <a:prstGeom prst="rect">
            <a:avLst/>
          </a:prstGeom>
          <a:noFill/>
        </p:spPr>
        <p:txBody>
          <a:bodyPr wrap="square" rtlCol="0">
            <a:spAutoFit/>
          </a:bodyPr>
          <a:lstStyle/>
          <a:p>
            <a:r>
              <a:rPr lang="en-US" b="1" dirty="0"/>
              <a:t>TESTING </a:t>
            </a:r>
          </a:p>
        </p:txBody>
      </p:sp>
    </p:spTree>
    <p:extLst>
      <p:ext uri="{BB962C8B-B14F-4D97-AF65-F5344CB8AC3E}">
        <p14:creationId xmlns:p14="http://schemas.microsoft.com/office/powerpoint/2010/main" val="421377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17" y="373369"/>
            <a:ext cx="7704000" cy="564300"/>
          </a:xfrm>
        </p:spPr>
        <p:txBody>
          <a:bodyPr/>
          <a:lstStyle/>
          <a:p>
            <a:r>
              <a:rPr lang="en-US" dirty="0"/>
              <a:t>LOGISTIC  REGRESSION</a:t>
            </a:r>
          </a:p>
        </p:txBody>
      </p:sp>
      <p:sp>
        <p:nvSpPr>
          <p:cNvPr id="3" name="Text Placeholder 2"/>
          <p:cNvSpPr>
            <a:spLocks noGrp="1"/>
          </p:cNvSpPr>
          <p:nvPr>
            <p:ph type="body" idx="1"/>
          </p:nvPr>
        </p:nvSpPr>
        <p:spPr>
          <a:xfrm>
            <a:off x="250217" y="1104300"/>
            <a:ext cx="3591941" cy="3366300"/>
          </a:xfrm>
        </p:spPr>
        <p:txBody>
          <a:bodyPr/>
          <a:lstStyle/>
          <a:p>
            <a:r>
              <a:rPr lang="en-IN" sz="1400" dirty="0"/>
              <a:t>Logistic Regression is a statistical model that classifies data by estimating the probability that a given input belongs to a certain category. It applies the logistic function to ensure that the output probabilities are bounded between 0 and 1. This model learns weights for each feature during training on the </a:t>
            </a:r>
            <a:r>
              <a:rPr lang="en-IN" sz="1400" dirty="0" err="1"/>
              <a:t>preprocessed</a:t>
            </a:r>
            <a:r>
              <a:rPr lang="en-IN" sz="1400" dirty="0"/>
              <a:t> dataset, optimizing them to minimize the error in predictions by using a cost function. It is particularly suited for binary classification tasks, where it assigns data points to one of two classes.</a:t>
            </a:r>
            <a:endParaRPr lang="en-US" sz="1400" dirty="0"/>
          </a:p>
        </p:txBody>
      </p:sp>
      <p:pic>
        <p:nvPicPr>
          <p:cNvPr id="4" name="Picture 3"/>
          <p:cNvPicPr>
            <a:picLocks noChangeAspect="1"/>
          </p:cNvPicPr>
          <p:nvPr/>
        </p:nvPicPr>
        <p:blipFill>
          <a:blip r:embed="rId2"/>
          <a:stretch>
            <a:fillRect/>
          </a:stretch>
        </p:blipFill>
        <p:spPr>
          <a:xfrm>
            <a:off x="4905159" y="655519"/>
            <a:ext cx="4182059" cy="2305372"/>
          </a:xfrm>
          <a:prstGeom prst="rect">
            <a:avLst/>
          </a:prstGeom>
        </p:spPr>
      </p:pic>
      <p:pic>
        <p:nvPicPr>
          <p:cNvPr id="5" name="Picture 4"/>
          <p:cNvPicPr>
            <a:picLocks noChangeAspect="1"/>
          </p:cNvPicPr>
          <p:nvPr/>
        </p:nvPicPr>
        <p:blipFill>
          <a:blip r:embed="rId3"/>
          <a:stretch>
            <a:fillRect/>
          </a:stretch>
        </p:blipFill>
        <p:spPr>
          <a:xfrm>
            <a:off x="4989537" y="3023779"/>
            <a:ext cx="4013301" cy="2331803"/>
          </a:xfrm>
          <a:prstGeom prst="rect">
            <a:avLst/>
          </a:prstGeom>
        </p:spPr>
      </p:pic>
    </p:spTree>
    <p:extLst>
      <p:ext uri="{BB962C8B-B14F-4D97-AF65-F5344CB8AC3E}">
        <p14:creationId xmlns:p14="http://schemas.microsoft.com/office/powerpoint/2010/main" val="3838546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graphicFrame>
        <p:nvGraphicFramePr>
          <p:cNvPr id="4" name="Table 3"/>
          <p:cNvGraphicFramePr>
            <a:graphicFrameLocks noGrp="1"/>
          </p:cNvGraphicFramePr>
          <p:nvPr>
            <p:extLst>
              <p:ext uri="{D42A27DB-BD31-4B8C-83A1-F6EECF244321}">
                <p14:modId xmlns:p14="http://schemas.microsoft.com/office/powerpoint/2010/main" val="3083929338"/>
              </p:ext>
            </p:extLst>
          </p:nvPr>
        </p:nvGraphicFramePr>
        <p:xfrm>
          <a:off x="1749107" y="1628124"/>
          <a:ext cx="5645785" cy="2239201"/>
        </p:xfrm>
        <a:graphic>
          <a:graphicData uri="http://schemas.openxmlformats.org/drawingml/2006/table">
            <a:tbl>
              <a:tblPr firstRow="1" firstCol="1" bandRow="1">
                <a:tableStyleId>{284E427A-3D55-4303-BF80-6455036E1DE7}</a:tableStyleId>
              </a:tblPr>
              <a:tblGrid>
                <a:gridCol w="2417445">
                  <a:extLst>
                    <a:ext uri="{9D8B030D-6E8A-4147-A177-3AD203B41FA5}">
                      <a16:colId xmlns:a16="http://schemas.microsoft.com/office/drawing/2014/main" val="3463644119"/>
                    </a:ext>
                  </a:extLst>
                </a:gridCol>
                <a:gridCol w="1614170">
                  <a:extLst>
                    <a:ext uri="{9D8B030D-6E8A-4147-A177-3AD203B41FA5}">
                      <a16:colId xmlns:a16="http://schemas.microsoft.com/office/drawing/2014/main" val="3856218467"/>
                    </a:ext>
                  </a:extLst>
                </a:gridCol>
                <a:gridCol w="1614170">
                  <a:extLst>
                    <a:ext uri="{9D8B030D-6E8A-4147-A177-3AD203B41FA5}">
                      <a16:colId xmlns:a16="http://schemas.microsoft.com/office/drawing/2014/main" val="570047659"/>
                    </a:ext>
                  </a:extLst>
                </a:gridCol>
              </a:tblGrid>
              <a:tr h="311150">
                <a:tc>
                  <a:txBody>
                    <a:bodyPr/>
                    <a:lstStyle/>
                    <a:p>
                      <a:pPr marL="0" marR="0" algn="just">
                        <a:lnSpc>
                          <a:spcPct val="107000"/>
                        </a:lnSpc>
                        <a:spcBef>
                          <a:spcPts val="0"/>
                        </a:spcBef>
                        <a:spcAft>
                          <a:spcPts val="0"/>
                        </a:spcAft>
                      </a:pPr>
                      <a:r>
                        <a:rPr lang="en-IN" sz="1400" kern="100" dirty="0">
                          <a:effectLst/>
                        </a:rPr>
                        <a:t>MODEL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Training Accuracy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a:effectLst/>
                        </a:rPr>
                        <a:t>Testing Accuracy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5411999"/>
                  </a:ext>
                </a:extLst>
              </a:tr>
              <a:tr h="321945">
                <a:tc>
                  <a:txBody>
                    <a:bodyPr/>
                    <a:lstStyle/>
                    <a:p>
                      <a:pPr marL="0" marR="0" algn="just">
                        <a:lnSpc>
                          <a:spcPct val="107000"/>
                        </a:lnSpc>
                        <a:spcBef>
                          <a:spcPts val="0"/>
                        </a:spcBef>
                        <a:spcAft>
                          <a:spcPts val="0"/>
                        </a:spcAft>
                      </a:pPr>
                      <a:r>
                        <a:rPr lang="en-IN" sz="1400" kern="100" dirty="0">
                          <a:effectLst/>
                        </a:rPr>
                        <a:t>ANN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85%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86%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6826585"/>
                  </a:ext>
                </a:extLst>
              </a:tr>
              <a:tr h="311150">
                <a:tc>
                  <a:txBody>
                    <a:bodyPr/>
                    <a:lstStyle/>
                    <a:p>
                      <a:pPr marL="0" marR="0" algn="just">
                        <a:lnSpc>
                          <a:spcPct val="107000"/>
                        </a:lnSpc>
                        <a:spcBef>
                          <a:spcPts val="0"/>
                        </a:spcBef>
                        <a:spcAft>
                          <a:spcPts val="0"/>
                        </a:spcAft>
                      </a:pPr>
                      <a:r>
                        <a:rPr lang="en-IN" sz="1400" kern="100">
                          <a:effectLst/>
                        </a:rPr>
                        <a:t>Logistics Regression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75%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76%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6506862"/>
                  </a:ext>
                </a:extLst>
              </a:tr>
              <a:tr h="311150">
                <a:tc>
                  <a:txBody>
                    <a:bodyPr/>
                    <a:lstStyle/>
                    <a:p>
                      <a:pPr marL="0" marR="0" algn="just">
                        <a:lnSpc>
                          <a:spcPct val="107000"/>
                        </a:lnSpc>
                        <a:spcBef>
                          <a:spcPts val="0"/>
                        </a:spcBef>
                        <a:spcAft>
                          <a:spcPts val="0"/>
                        </a:spcAft>
                      </a:pPr>
                      <a:r>
                        <a:rPr lang="en-IN" sz="1400" kern="100">
                          <a:effectLst/>
                        </a:rPr>
                        <a:t>Random Forest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100%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95%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1007280"/>
                  </a:ext>
                </a:extLst>
              </a:tr>
              <a:tr h="321945">
                <a:tc>
                  <a:txBody>
                    <a:bodyPr/>
                    <a:lstStyle/>
                    <a:p>
                      <a:pPr marL="0" marR="0" algn="just">
                        <a:lnSpc>
                          <a:spcPct val="107000"/>
                        </a:lnSpc>
                        <a:spcBef>
                          <a:spcPts val="0"/>
                        </a:spcBef>
                        <a:spcAft>
                          <a:spcPts val="0"/>
                        </a:spcAft>
                      </a:pPr>
                      <a:r>
                        <a:rPr lang="en-IN" sz="1400" kern="100" dirty="0">
                          <a:effectLst/>
                        </a:rPr>
                        <a:t>XGB Classifier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94%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85%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3972614"/>
                  </a:ext>
                </a:extLst>
              </a:tr>
              <a:tr h="311150">
                <a:tc>
                  <a:txBody>
                    <a:bodyPr/>
                    <a:lstStyle/>
                    <a:p>
                      <a:pPr marL="0" marR="0" algn="just">
                        <a:lnSpc>
                          <a:spcPct val="107000"/>
                        </a:lnSpc>
                        <a:spcBef>
                          <a:spcPts val="0"/>
                        </a:spcBef>
                        <a:spcAft>
                          <a:spcPts val="0"/>
                        </a:spcAft>
                      </a:pPr>
                      <a:r>
                        <a:rPr lang="en-IN" sz="1400" kern="100">
                          <a:effectLst/>
                        </a:rPr>
                        <a:t>Support Vector Classifier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51%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51%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797030"/>
                  </a:ext>
                </a:extLst>
              </a:tr>
              <a:tr h="97234">
                <a:tc>
                  <a:txBody>
                    <a:bodyPr/>
                    <a:lstStyle/>
                    <a:p>
                      <a:pPr marL="0" marR="0" algn="just">
                        <a:lnSpc>
                          <a:spcPct val="107000"/>
                        </a:lnSpc>
                        <a:spcBef>
                          <a:spcPts val="0"/>
                        </a:spcBef>
                        <a:spcAft>
                          <a:spcPts val="0"/>
                        </a:spcAft>
                      </a:pPr>
                      <a:r>
                        <a:rPr lang="en-IN" sz="1400" kern="100">
                          <a:effectLst/>
                        </a:rPr>
                        <a:t>KNN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94%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400" kern="100" dirty="0">
                          <a:effectLst/>
                        </a:rPr>
                        <a:t> 91%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2247477"/>
                  </a:ext>
                </a:extLst>
              </a:tr>
            </a:tbl>
          </a:graphicData>
        </a:graphic>
      </p:graphicFrame>
    </p:spTree>
    <p:extLst>
      <p:ext uri="{BB962C8B-B14F-4D97-AF65-F5344CB8AC3E}">
        <p14:creationId xmlns:p14="http://schemas.microsoft.com/office/powerpoint/2010/main" val="353704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5540474" y="1522200"/>
            <a:ext cx="3267965" cy="204312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a:t>
            </a:r>
            <a:endParaRPr dirty="0"/>
          </a:p>
        </p:txBody>
      </p:sp>
      <p:sp>
        <p:nvSpPr>
          <p:cNvPr id="355" name="Google Shape;355;p49"/>
          <p:cNvSpPr txBox="1">
            <a:spLocks noGrp="1"/>
          </p:cNvSpPr>
          <p:nvPr>
            <p:ph type="title" idx="2"/>
          </p:nvPr>
        </p:nvSpPr>
        <p:spPr>
          <a:xfrm>
            <a:off x="767624" y="2696400"/>
            <a:ext cx="1033200" cy="9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356" name="Google Shape;356;p49"/>
          <p:cNvPicPr preferRelativeResize="0">
            <a:picLocks noGrp="1"/>
          </p:cNvPicPr>
          <p:nvPr>
            <p:ph type="pic" idx="3"/>
          </p:nvPr>
        </p:nvPicPr>
        <p:blipFill rotWithShape="1">
          <a:blip r:embed="rId3">
            <a:alphaModFix/>
          </a:blip>
          <a:srcRect l="56407" r="4569" b="51837"/>
          <a:stretch/>
        </p:blipFill>
        <p:spPr>
          <a:xfrm>
            <a:off x="767625" y="588450"/>
            <a:ext cx="1033199" cy="1910400"/>
          </a:xfrm>
          <a:prstGeom prst="rect">
            <a:avLst/>
          </a:prstGeom>
        </p:spPr>
      </p:pic>
      <p:pic>
        <p:nvPicPr>
          <p:cNvPr id="357" name="Google Shape;357;p49"/>
          <p:cNvPicPr preferRelativeResize="0">
            <a:picLocks noGrp="1"/>
          </p:cNvPicPr>
          <p:nvPr>
            <p:ph type="pic" idx="4"/>
          </p:nvPr>
        </p:nvPicPr>
        <p:blipFill rotWithShape="1">
          <a:blip r:embed="rId3">
            <a:alphaModFix/>
          </a:blip>
          <a:srcRect t="19146"/>
          <a:stretch/>
        </p:blipFill>
        <p:spPr>
          <a:xfrm>
            <a:off x="1994025" y="588450"/>
            <a:ext cx="3274502" cy="396660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IN" sz="1800" dirty="0"/>
              <a:t>Finally, machine learning models for air quality prediction could be integrated with traditional air quality monitoring techniques to provide a more comprehensive understanding of air pollution. </a:t>
            </a:r>
          </a:p>
          <a:p>
            <a:r>
              <a:rPr lang="en-IN" sz="1800" dirty="0"/>
              <a:t>This could involve combining machine learning models with ground-based air quality monitoring stations or integrating them with mobile air quality monitoring platforms, such as drones or vehicles.</a:t>
            </a:r>
          </a:p>
          <a:p>
            <a:r>
              <a:rPr lang="en-IN" sz="1800" dirty="0"/>
              <a:t> Overall, air quality prediction using machine learning 6 has shown promising results, and further research could lead to improved prediction accuracy and more effective strategies for mitigating the health and environmental effects of air pollution </a:t>
            </a:r>
            <a:endParaRPr lang="en-US" sz="1800" dirty="0"/>
          </a:p>
        </p:txBody>
      </p:sp>
    </p:spTree>
    <p:extLst>
      <p:ext uri="{BB962C8B-B14F-4D97-AF65-F5344CB8AC3E}">
        <p14:creationId xmlns:p14="http://schemas.microsoft.com/office/powerpoint/2010/main" val="1374043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p>
        </p:txBody>
      </p:sp>
      <p:sp>
        <p:nvSpPr>
          <p:cNvPr id="3" name="Text Placeholder 2"/>
          <p:cNvSpPr>
            <a:spLocks noGrp="1"/>
          </p:cNvSpPr>
          <p:nvPr>
            <p:ph type="body" idx="1"/>
          </p:nvPr>
        </p:nvSpPr>
        <p:spPr/>
        <p:txBody>
          <a:bodyPr/>
          <a:lstStyle/>
          <a:p>
            <a:r>
              <a:rPr lang="en-IN" sz="1800" b="1" dirty="0"/>
              <a:t>The Future enhancements deals with collecting data from the IOT Device which is built to get the required pollutants of our location. With the help of other Advance machine learning algorithms, the project can predict the future quality of air like for next hours, days and week</a:t>
            </a:r>
            <a:endParaRPr lang="en-US" sz="1800" b="1" dirty="0"/>
          </a:p>
          <a:p>
            <a:endParaRPr lang="en-US" sz="1800" b="1" dirty="0"/>
          </a:p>
        </p:txBody>
      </p:sp>
    </p:spTree>
    <p:extLst>
      <p:ext uri="{BB962C8B-B14F-4D97-AF65-F5344CB8AC3E}">
        <p14:creationId xmlns:p14="http://schemas.microsoft.com/office/powerpoint/2010/main" val="3985783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52D4-B9D3-8BAD-EDF4-08D741171D7E}"/>
              </a:ext>
            </a:extLst>
          </p:cNvPr>
          <p:cNvSpPr>
            <a:spLocks noGrp="1"/>
          </p:cNvSpPr>
          <p:nvPr>
            <p:ph type="title"/>
          </p:nvPr>
        </p:nvSpPr>
        <p:spPr>
          <a:xfrm>
            <a:off x="1136821" y="1195066"/>
            <a:ext cx="7299754" cy="2325000"/>
          </a:xfrm>
        </p:spPr>
        <p:txBody>
          <a:bodyPr/>
          <a:lstStyle/>
          <a:p>
            <a:r>
              <a:rPr lang="en-US" sz="4000" dirty="0"/>
              <a:t>GEOSPATIAL ANALYSIS</a:t>
            </a:r>
            <a:endParaRPr lang="en-IN" sz="4000" dirty="0"/>
          </a:p>
        </p:txBody>
      </p:sp>
    </p:spTree>
    <p:extLst>
      <p:ext uri="{BB962C8B-B14F-4D97-AF65-F5344CB8AC3E}">
        <p14:creationId xmlns:p14="http://schemas.microsoft.com/office/powerpoint/2010/main" val="2342697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7232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2"/>
          <p:cNvSpPr txBox="1">
            <a:spLocks noGrp="1"/>
          </p:cNvSpPr>
          <p:nvPr>
            <p:ph type="title"/>
          </p:nvPr>
        </p:nvSpPr>
        <p:spPr>
          <a:xfrm>
            <a:off x="145953" y="540000"/>
            <a:ext cx="4786773" cy="844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 and purpose</a:t>
            </a:r>
            <a:endParaRPr dirty="0"/>
          </a:p>
        </p:txBody>
      </p:sp>
      <p:pic>
        <p:nvPicPr>
          <p:cNvPr id="378" name="Google Shape;378;p52"/>
          <p:cNvPicPr preferRelativeResize="0">
            <a:picLocks noGrp="1"/>
          </p:cNvPicPr>
          <p:nvPr>
            <p:ph type="pic" idx="2"/>
          </p:nvPr>
        </p:nvPicPr>
        <p:blipFill rotWithShape="1">
          <a:blip r:embed="rId3">
            <a:alphaModFix/>
          </a:blip>
          <a:srcRect l="6911" r="6911"/>
          <a:stretch/>
        </p:blipFill>
        <p:spPr>
          <a:xfrm>
            <a:off x="5181600" y="540000"/>
            <a:ext cx="3242701" cy="2508000"/>
          </a:xfrm>
          <a:prstGeom prst="rect">
            <a:avLst/>
          </a:prstGeom>
        </p:spPr>
      </p:pic>
      <p:pic>
        <p:nvPicPr>
          <p:cNvPr id="379" name="Google Shape;379;p52"/>
          <p:cNvPicPr preferRelativeResize="0">
            <a:picLocks noGrp="1"/>
          </p:cNvPicPr>
          <p:nvPr>
            <p:ph type="pic" idx="3"/>
          </p:nvPr>
        </p:nvPicPr>
        <p:blipFill rotWithShape="1">
          <a:blip r:embed="rId4">
            <a:alphaModFix/>
          </a:blip>
          <a:srcRect l="4489" t="32269" b="4877"/>
          <a:stretch/>
        </p:blipFill>
        <p:spPr>
          <a:xfrm>
            <a:off x="5181600" y="3181350"/>
            <a:ext cx="3242701" cy="1422299"/>
          </a:xfrm>
          <a:prstGeom prst="rect">
            <a:avLst/>
          </a:prstGeom>
        </p:spPr>
      </p:pic>
      <p:sp>
        <p:nvSpPr>
          <p:cNvPr id="5" name="Rectangle 3"/>
          <p:cNvSpPr>
            <a:spLocks noGrp="1" noChangeArrowheads="1"/>
          </p:cNvSpPr>
          <p:nvPr>
            <p:ph type="subTitle" idx="1"/>
          </p:nvPr>
        </p:nvSpPr>
        <p:spPr bwMode="auto">
          <a:xfrm rot="-268">
            <a:off x="146085" y="1561799"/>
            <a:ext cx="4966275"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Objective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lvl="1" indent="0" algn="l" eaLnBrk="0" fontAlgn="base" hangingPunct="0">
              <a:spcBef>
                <a:spcPct val="0"/>
              </a:spcBef>
              <a:spcAft>
                <a:spcPct val="0"/>
              </a:spcAft>
              <a:buClrTx/>
              <a:buSzTx/>
              <a:buNone/>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Predict the AQI of cities in India based on given data, with AQI values ranging from 1 to 5.</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Purpose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457200" lvl="1" indent="0" algn="l" eaLnBrk="0" fontAlgn="base" hangingPunct="0">
              <a:spcBef>
                <a:spcPct val="0"/>
              </a:spcBef>
              <a:spcAft>
                <a:spcPct val="0"/>
              </a:spcAft>
              <a:buClrTx/>
              <a:buSzTx/>
              <a:buNone/>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machine learning algorithms to classify cities as either "risk-averse" or "non-risk-averse" based on AQI levels.</a:t>
            </a:r>
          </a:p>
          <a:p>
            <a:pPr marL="457200" lvl="1" indent="0" algn="l" eaLnBrk="0" fontAlgn="base" hangingPunct="0">
              <a:spcBef>
                <a:spcPct val="0"/>
              </a:spcBef>
              <a:spcAft>
                <a:spcPct val="0"/>
              </a:spcAft>
              <a:buClrTx/>
              <a:buSzTx/>
              <a:buNone/>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lvl="1" indent="0" algn="l" eaLnBrk="0" fontAlgn="base" hangingPunct="0">
              <a:spcBef>
                <a:spcPct val="0"/>
              </a:spcBef>
              <a:spcAft>
                <a:spcPct val="0"/>
              </a:spcAft>
              <a:buClrTx/>
              <a:buSzTx/>
              <a:buNone/>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Help in taking controlled actions to stabilize AQI in risk-averse areas.</a:t>
            </a:r>
          </a:p>
          <a:p>
            <a:pPr marL="457200" lvl="1" indent="0" algn="l" eaLnBrk="0" fontAlgn="base" hangingPunct="0">
              <a:spcBef>
                <a:spcPct val="0"/>
              </a:spcBef>
              <a:spcAft>
                <a:spcPct val="0"/>
              </a:spcAft>
              <a:buClrTx/>
              <a:buSzTx/>
              <a:buNone/>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lvl="1" indent="0" algn="l" eaLnBrk="0" fontAlgn="base" hangingPunct="0">
              <a:spcBef>
                <a:spcPct val="0"/>
              </a:spcBef>
              <a:spcAft>
                <a:spcPct val="0"/>
              </a:spcAft>
              <a:buClrTx/>
              <a:buSzTx/>
              <a:buNone/>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Visualize these classifications using ArcGIS, displaying risk-averse zones within cities for a clear, actionable geographic perspective.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a:spLocks noGrp="1"/>
          </p:cNvSpPr>
          <p:nvPr>
            <p:ph type="title"/>
          </p:nvPr>
        </p:nvSpPr>
        <p:spPr>
          <a:xfrm>
            <a:off x="1832700" y="980725"/>
            <a:ext cx="5381832" cy="7390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Understanding AQI AND DATA </a:t>
            </a:r>
            <a:endParaRPr dirty="0"/>
          </a:p>
        </p:txBody>
      </p:sp>
      <p:sp>
        <p:nvSpPr>
          <p:cNvPr id="363" name="Google Shape;363;p50"/>
          <p:cNvSpPr txBox="1">
            <a:spLocks noGrp="1"/>
          </p:cNvSpPr>
          <p:nvPr>
            <p:ph type="subTitle" idx="1"/>
          </p:nvPr>
        </p:nvSpPr>
        <p:spPr>
          <a:xfrm>
            <a:off x="1832701" y="2122639"/>
            <a:ext cx="5478600" cy="83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BRIEF  DESCRIPTION ABOUT DATA AND EFFECTS OF AQI </a:t>
            </a:r>
            <a:endParaRPr dirty="0"/>
          </a:p>
        </p:txBody>
      </p:sp>
      <p:pic>
        <p:nvPicPr>
          <p:cNvPr id="364" name="Google Shape;364;p50"/>
          <p:cNvPicPr preferRelativeResize="0">
            <a:picLocks noGrp="1"/>
          </p:cNvPicPr>
          <p:nvPr>
            <p:ph type="pic" idx="2"/>
          </p:nvPr>
        </p:nvPicPr>
        <p:blipFill rotWithShape="1">
          <a:blip r:embed="rId3">
            <a:alphaModFix/>
          </a:blip>
          <a:srcRect l="-24575" t="35694" r="-24545" b="48120"/>
          <a:stretch/>
        </p:blipFill>
        <p:spPr>
          <a:xfrm>
            <a:off x="0" y="3114675"/>
            <a:ext cx="9144002" cy="14889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1"/>
          <p:cNvSpPr txBox="1">
            <a:spLocks noGrp="1"/>
          </p:cNvSpPr>
          <p:nvPr>
            <p:ph type="subTitle" idx="1"/>
          </p:nvPr>
        </p:nvSpPr>
        <p:spPr>
          <a:xfrm>
            <a:off x="408989" y="1131302"/>
            <a:ext cx="3508670" cy="3077050"/>
          </a:xfrm>
          <a:prstGeom prst="rect">
            <a:avLst/>
          </a:prstGeom>
        </p:spPr>
        <p:txBody>
          <a:bodyPr spcFirstLastPara="1" wrap="square" lIns="91425" tIns="91425" rIns="91425" bIns="91425" anchor="t" anchorCtr="0">
            <a:noAutofit/>
          </a:bodyPr>
          <a:lstStyle/>
          <a:p>
            <a:r>
              <a:rPr lang="en-US" dirty="0"/>
              <a:t>The </a:t>
            </a:r>
            <a:r>
              <a:rPr lang="en-US" b="1" dirty="0"/>
              <a:t>Air Quality Index (AQI)</a:t>
            </a:r>
            <a:r>
              <a:rPr lang="en-US" dirty="0"/>
              <a:t> is</a:t>
            </a:r>
          </a:p>
          <a:p>
            <a:r>
              <a:rPr lang="en-US" dirty="0"/>
              <a:t>standardized scale used to measure and</a:t>
            </a:r>
          </a:p>
          <a:p>
            <a:r>
              <a:rPr lang="en-US" dirty="0"/>
              <a:t> report air quality levels in a specific </a:t>
            </a:r>
          </a:p>
          <a:p>
            <a:r>
              <a:rPr lang="en-US" dirty="0"/>
              <a:t>location. It assesses the concentration of</a:t>
            </a:r>
          </a:p>
          <a:p>
            <a:r>
              <a:rPr lang="en-US" dirty="0"/>
              <a:t> common air pollutants and translates </a:t>
            </a:r>
          </a:p>
          <a:p>
            <a:r>
              <a:rPr lang="en-US" dirty="0"/>
              <a:t>these values into a simple number and </a:t>
            </a:r>
          </a:p>
          <a:p>
            <a:r>
              <a:rPr lang="en-US" dirty="0"/>
              <a:t>color-coded scale, making it easy for the</a:t>
            </a:r>
          </a:p>
          <a:p>
            <a:r>
              <a:rPr lang="en-US" dirty="0"/>
              <a:t> public to understand the air quality and</a:t>
            </a:r>
          </a:p>
          <a:p>
            <a:r>
              <a:rPr lang="en-US" dirty="0"/>
              <a:t> its potential health effects.</a:t>
            </a:r>
          </a:p>
          <a:p>
            <a:pPr marL="0" lvl="0" indent="0" algn="l" rtl="0">
              <a:spcBef>
                <a:spcPts val="0"/>
              </a:spcBef>
              <a:spcAft>
                <a:spcPts val="0"/>
              </a:spcAft>
              <a:buNone/>
            </a:pPr>
            <a:endParaRPr dirty="0"/>
          </a:p>
        </p:txBody>
      </p:sp>
      <p:sp>
        <p:nvSpPr>
          <p:cNvPr id="370" name="Google Shape;370;p51"/>
          <p:cNvSpPr txBox="1">
            <a:spLocks noGrp="1"/>
          </p:cNvSpPr>
          <p:nvPr>
            <p:ph type="subTitle" idx="2"/>
          </p:nvPr>
        </p:nvSpPr>
        <p:spPr>
          <a:xfrm>
            <a:off x="3917659" y="1013855"/>
            <a:ext cx="4970763" cy="3742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t>DATA</a:t>
            </a:r>
          </a:p>
          <a:p>
            <a:pPr marL="0" lvl="0" indent="0" algn="l" rtl="0">
              <a:spcBef>
                <a:spcPts val="0"/>
              </a:spcBef>
              <a:spcAft>
                <a:spcPts val="0"/>
              </a:spcAft>
              <a:buNone/>
            </a:pPr>
            <a:endParaRPr lang="en-US" sz="2400" b="1" u="sng" dirty="0"/>
          </a:p>
          <a:p>
            <a:pPr marL="0" lvl="0" indent="0"/>
            <a:r>
              <a:rPr lang="en-IN" dirty="0"/>
              <a:t>We gathered the information from the Indian government database, which includes the concentrations of pollutants at different locations around India. We have created a model that can estimate India's air quality in any location by predicting the air quality index of each available data point in the dataset. </a:t>
            </a:r>
          </a:p>
          <a:p>
            <a:pPr marL="0" lvl="0" indent="0"/>
            <a:endParaRPr lang="en-IN" sz="1600" dirty="0"/>
          </a:p>
          <a:p>
            <a:pPr marL="0" lvl="0" indent="0"/>
            <a:r>
              <a:rPr lang="en-IN" sz="1600" b="1" dirty="0"/>
              <a:t>CENTRAL BOARD OF POLLUTION CONTROL</a:t>
            </a:r>
            <a:endParaRPr sz="1600" b="1" dirty="0"/>
          </a:p>
        </p:txBody>
      </p:sp>
      <p:sp>
        <p:nvSpPr>
          <p:cNvPr id="371" name="Google Shape;371;p51"/>
          <p:cNvSpPr txBox="1">
            <a:spLocks noGrp="1"/>
          </p:cNvSpPr>
          <p:nvPr>
            <p:ph type="title"/>
          </p:nvPr>
        </p:nvSpPr>
        <p:spPr>
          <a:xfrm>
            <a:off x="678055" y="388998"/>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UNDERSTANDING AQI AND DATA </a:t>
            </a:r>
            <a:endParaRPr dirty="0"/>
          </a:p>
        </p:txBody>
      </p:sp>
      <p:pic>
        <p:nvPicPr>
          <p:cNvPr id="2" name="Picture 1"/>
          <p:cNvPicPr>
            <a:picLocks noChangeAspect="1"/>
          </p:cNvPicPr>
          <p:nvPr/>
        </p:nvPicPr>
        <p:blipFill>
          <a:blip r:embed="rId3"/>
          <a:stretch>
            <a:fillRect/>
          </a:stretch>
        </p:blipFill>
        <p:spPr>
          <a:xfrm>
            <a:off x="5170475" y="3502294"/>
            <a:ext cx="1758832" cy="9918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Air particulate matter</a:t>
            </a:r>
            <a:endParaRPr dirty="0"/>
          </a:p>
        </p:txBody>
      </p:sp>
      <p:sp>
        <p:nvSpPr>
          <p:cNvPr id="403" name="Google Shape;403;p55"/>
          <p:cNvSpPr txBox="1">
            <a:spLocks noGrp="1"/>
          </p:cNvSpPr>
          <p:nvPr>
            <p:ph type="title" idx="2"/>
          </p:nvPr>
        </p:nvSpPr>
        <p:spPr>
          <a:xfrm>
            <a:off x="720000" y="1376300"/>
            <a:ext cx="252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PM10 AND PM2.5</a:t>
            </a:r>
            <a:endParaRPr dirty="0"/>
          </a:p>
        </p:txBody>
      </p:sp>
      <p:sp>
        <p:nvSpPr>
          <p:cNvPr id="404" name="Google Shape;404;p55"/>
          <p:cNvSpPr txBox="1">
            <a:spLocks noGrp="1"/>
          </p:cNvSpPr>
          <p:nvPr>
            <p:ph type="subTitle" idx="1"/>
          </p:nvPr>
        </p:nvSpPr>
        <p:spPr>
          <a:xfrm>
            <a:off x="720000" y="1814650"/>
            <a:ext cx="2524200" cy="1467600"/>
          </a:xfrm>
          <a:prstGeom prst="rect">
            <a:avLst/>
          </a:prstGeom>
        </p:spPr>
        <p:txBody>
          <a:bodyPr spcFirstLastPara="1" wrap="square" lIns="91425" tIns="91425" rIns="91425" bIns="91425" anchor="t" anchorCtr="0">
            <a:noAutofit/>
          </a:bodyPr>
          <a:lstStyle/>
          <a:p>
            <a:pPr marL="0" indent="0"/>
            <a:r>
              <a:rPr lang="en-US" dirty="0"/>
              <a:t>particulate matter pm10 and pm2.5. Small particles that can penetrate the lungs and bloodstream, causing respiratory and cardiovascular issues.</a:t>
            </a:r>
          </a:p>
          <a:p>
            <a:pPr marL="0" lvl="0" indent="0" algn="ctr" rtl="0">
              <a:spcBef>
                <a:spcPts val="0"/>
              </a:spcBef>
              <a:spcAft>
                <a:spcPts val="0"/>
              </a:spcAft>
              <a:buNone/>
            </a:pPr>
            <a:endParaRPr dirty="0"/>
          </a:p>
        </p:txBody>
      </p:sp>
      <p:sp>
        <p:nvSpPr>
          <p:cNvPr id="405" name="Google Shape;405;p55"/>
          <p:cNvSpPr txBox="1">
            <a:spLocks noGrp="1"/>
          </p:cNvSpPr>
          <p:nvPr>
            <p:ph type="title" idx="3"/>
          </p:nvPr>
        </p:nvSpPr>
        <p:spPr>
          <a:xfrm>
            <a:off x="3309902" y="1376300"/>
            <a:ext cx="2524200" cy="527700"/>
          </a:xfrm>
          <a:prstGeom prst="rect">
            <a:avLst/>
          </a:prstGeom>
        </p:spPr>
        <p:txBody>
          <a:bodyPr spcFirstLastPara="1" wrap="square" lIns="91425" tIns="91425" rIns="91425" bIns="91425" anchor="b" anchorCtr="0">
            <a:noAutofit/>
          </a:bodyPr>
          <a:lstStyle/>
          <a:p>
            <a:pPr lvl="0"/>
            <a:r>
              <a:rPr lang="en-US" dirty="0"/>
              <a:t>OZONE O</a:t>
            </a:r>
            <a:r>
              <a:rPr lang="en-US" b="1" dirty="0"/>
              <a:t>₃</a:t>
            </a:r>
            <a:endParaRPr b="1" dirty="0"/>
          </a:p>
        </p:txBody>
      </p:sp>
      <p:sp>
        <p:nvSpPr>
          <p:cNvPr id="406" name="Google Shape;406;p55"/>
          <p:cNvSpPr txBox="1">
            <a:spLocks noGrp="1"/>
          </p:cNvSpPr>
          <p:nvPr>
            <p:ph type="subTitle" idx="4"/>
          </p:nvPr>
        </p:nvSpPr>
        <p:spPr>
          <a:xfrm>
            <a:off x="3309906" y="1814650"/>
            <a:ext cx="2524200" cy="1467600"/>
          </a:xfrm>
          <a:prstGeom prst="rect">
            <a:avLst/>
          </a:prstGeom>
        </p:spPr>
        <p:txBody>
          <a:bodyPr spcFirstLastPara="1" wrap="square" lIns="91425" tIns="91425" rIns="91425" bIns="91425" anchor="t" anchorCtr="0">
            <a:noAutofit/>
          </a:bodyPr>
          <a:lstStyle/>
          <a:p>
            <a:pPr marL="0" lvl="0" indent="0"/>
            <a:r>
              <a:rPr lang="en-US" dirty="0"/>
              <a:t>A pollutant at ground level that can cause breathing problems and aggravate lung diseases.</a:t>
            </a:r>
            <a:endParaRPr dirty="0"/>
          </a:p>
        </p:txBody>
      </p:sp>
      <p:sp>
        <p:nvSpPr>
          <p:cNvPr id="407" name="Google Shape;407;p55"/>
          <p:cNvSpPr txBox="1">
            <a:spLocks noGrp="1"/>
          </p:cNvSpPr>
          <p:nvPr>
            <p:ph type="title" idx="5"/>
          </p:nvPr>
        </p:nvSpPr>
        <p:spPr>
          <a:xfrm>
            <a:off x="5899788" y="1376300"/>
            <a:ext cx="2648593" cy="586724"/>
          </a:xfrm>
          <a:prstGeom prst="rect">
            <a:avLst/>
          </a:prstGeom>
        </p:spPr>
        <p:txBody>
          <a:bodyPr spcFirstLastPara="1" wrap="square" lIns="91425" tIns="91425" rIns="91425" bIns="91425" anchor="b" anchorCtr="0">
            <a:noAutofit/>
          </a:bodyPr>
          <a:lstStyle/>
          <a:p>
            <a:pPr lvl="0"/>
            <a:r>
              <a:rPr lang="en-US" sz="1800" b="1" dirty="0"/>
              <a:t>Nitrogen Dioxide (NO₂)</a:t>
            </a:r>
            <a:endParaRPr sz="1800" dirty="0"/>
          </a:p>
        </p:txBody>
      </p:sp>
      <p:sp>
        <p:nvSpPr>
          <p:cNvPr id="408" name="Google Shape;408;p55"/>
          <p:cNvSpPr txBox="1">
            <a:spLocks noGrp="1"/>
          </p:cNvSpPr>
          <p:nvPr>
            <p:ph type="subTitle" idx="6"/>
          </p:nvPr>
        </p:nvSpPr>
        <p:spPr>
          <a:xfrm>
            <a:off x="5899800" y="1904000"/>
            <a:ext cx="2524200" cy="1467600"/>
          </a:xfrm>
          <a:prstGeom prst="rect">
            <a:avLst/>
          </a:prstGeom>
        </p:spPr>
        <p:txBody>
          <a:bodyPr spcFirstLastPara="1" wrap="square" lIns="91425" tIns="91425" rIns="91425" bIns="91425" anchor="t" anchorCtr="0">
            <a:noAutofit/>
          </a:bodyPr>
          <a:lstStyle/>
          <a:p>
            <a:pPr marL="0" lvl="0" indent="0"/>
            <a:r>
              <a:rPr lang="en-US" dirty="0"/>
              <a:t>Primarily from vehicles and industrial activities, it can irritate airways and worsen asthma</a:t>
            </a:r>
            <a:endParaRPr dirty="0"/>
          </a:p>
        </p:txBody>
      </p:sp>
      <p:pic>
        <p:nvPicPr>
          <p:cNvPr id="409" name="Google Shape;409;p55"/>
          <p:cNvPicPr preferRelativeResize="0">
            <a:picLocks noGrp="1"/>
          </p:cNvPicPr>
          <p:nvPr>
            <p:ph type="pic" idx="7"/>
          </p:nvPr>
        </p:nvPicPr>
        <p:blipFill rotWithShape="1">
          <a:blip r:embed="rId3">
            <a:alphaModFix/>
          </a:blip>
          <a:srcRect t="54701" b="28360"/>
          <a:stretch/>
        </p:blipFill>
        <p:spPr>
          <a:xfrm>
            <a:off x="720000" y="3733800"/>
            <a:ext cx="7704003" cy="86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US" dirty="0"/>
              <a:t>Air particulate matter</a:t>
            </a:r>
            <a:endParaRPr dirty="0"/>
          </a:p>
        </p:txBody>
      </p:sp>
      <p:sp>
        <p:nvSpPr>
          <p:cNvPr id="403" name="Google Shape;403;p55"/>
          <p:cNvSpPr txBox="1">
            <a:spLocks noGrp="1"/>
          </p:cNvSpPr>
          <p:nvPr>
            <p:ph type="title" idx="2"/>
          </p:nvPr>
        </p:nvSpPr>
        <p:spPr>
          <a:xfrm>
            <a:off x="720000" y="1376300"/>
            <a:ext cx="2524200" cy="527700"/>
          </a:xfrm>
          <a:prstGeom prst="rect">
            <a:avLst/>
          </a:prstGeom>
        </p:spPr>
        <p:txBody>
          <a:bodyPr spcFirstLastPara="1" wrap="square" lIns="91425" tIns="91425" rIns="91425" bIns="91425" anchor="b" anchorCtr="0">
            <a:noAutofit/>
          </a:bodyPr>
          <a:lstStyle/>
          <a:p>
            <a:pPr lvl="0"/>
            <a:r>
              <a:rPr lang="en-US" b="1" dirty="0"/>
              <a:t>Sulfur Dioxide (SO₂)</a:t>
            </a:r>
            <a:endParaRPr dirty="0"/>
          </a:p>
        </p:txBody>
      </p:sp>
      <p:sp>
        <p:nvSpPr>
          <p:cNvPr id="404" name="Google Shape;404;p55"/>
          <p:cNvSpPr txBox="1">
            <a:spLocks noGrp="1"/>
          </p:cNvSpPr>
          <p:nvPr>
            <p:ph type="subTitle" idx="1"/>
          </p:nvPr>
        </p:nvSpPr>
        <p:spPr>
          <a:xfrm>
            <a:off x="720000" y="1814650"/>
            <a:ext cx="2524200" cy="1467600"/>
          </a:xfrm>
          <a:prstGeom prst="rect">
            <a:avLst/>
          </a:prstGeom>
        </p:spPr>
        <p:txBody>
          <a:bodyPr spcFirstLastPara="1" wrap="square" lIns="91425" tIns="91425" rIns="91425" bIns="91425" anchor="t" anchorCtr="0">
            <a:noAutofit/>
          </a:bodyPr>
          <a:lstStyle/>
          <a:p>
            <a:pPr marL="0" indent="0"/>
            <a:r>
              <a:rPr lang="en-US" dirty="0"/>
              <a:t>Released by industrial processes, it can affect breathing and aggravate existing heart and lung diseases.</a:t>
            </a:r>
          </a:p>
          <a:p>
            <a:pPr marL="0" lvl="0" indent="0" algn="ctr" rtl="0">
              <a:spcBef>
                <a:spcPts val="0"/>
              </a:spcBef>
              <a:spcAft>
                <a:spcPts val="0"/>
              </a:spcAft>
              <a:buNone/>
            </a:pPr>
            <a:endParaRPr dirty="0"/>
          </a:p>
        </p:txBody>
      </p:sp>
      <p:sp>
        <p:nvSpPr>
          <p:cNvPr id="407" name="Google Shape;407;p55"/>
          <p:cNvSpPr txBox="1">
            <a:spLocks noGrp="1"/>
          </p:cNvSpPr>
          <p:nvPr>
            <p:ph type="title" idx="5"/>
          </p:nvPr>
        </p:nvSpPr>
        <p:spPr>
          <a:xfrm>
            <a:off x="5899800" y="1253598"/>
            <a:ext cx="2648593" cy="586724"/>
          </a:xfrm>
          <a:prstGeom prst="rect">
            <a:avLst/>
          </a:prstGeom>
        </p:spPr>
        <p:txBody>
          <a:bodyPr spcFirstLastPara="1" wrap="square" lIns="91425" tIns="91425" rIns="91425" bIns="91425" anchor="b" anchorCtr="0">
            <a:noAutofit/>
          </a:bodyPr>
          <a:lstStyle/>
          <a:p>
            <a:pPr lvl="0"/>
            <a:r>
              <a:rPr lang="en-US" sz="1800" b="1" dirty="0"/>
              <a:t>Carbon Monoxide (CO)</a:t>
            </a:r>
            <a:endParaRPr lang="en-US" sz="1800" dirty="0"/>
          </a:p>
        </p:txBody>
      </p:sp>
      <p:sp>
        <p:nvSpPr>
          <p:cNvPr id="408" name="Google Shape;408;p55"/>
          <p:cNvSpPr txBox="1">
            <a:spLocks noGrp="1"/>
          </p:cNvSpPr>
          <p:nvPr>
            <p:ph type="subTitle" idx="6"/>
          </p:nvPr>
        </p:nvSpPr>
        <p:spPr>
          <a:xfrm>
            <a:off x="5899800" y="1904000"/>
            <a:ext cx="2975752" cy="1535486"/>
          </a:xfrm>
          <a:prstGeom prst="rect">
            <a:avLst/>
          </a:prstGeom>
        </p:spPr>
        <p:txBody>
          <a:bodyPr spcFirstLastPara="1" wrap="square" lIns="91425" tIns="91425" rIns="91425" bIns="91425" anchor="t" anchorCtr="0">
            <a:noAutofit/>
          </a:bodyPr>
          <a:lstStyle/>
          <a:p>
            <a:r>
              <a:rPr lang="en-US" dirty="0"/>
              <a:t>Produced by burning fossil fuels, it </a:t>
            </a:r>
          </a:p>
          <a:p>
            <a:r>
              <a:rPr lang="en-US" dirty="0"/>
              <a:t>can prevent oxygen from reaching </a:t>
            </a:r>
          </a:p>
          <a:p>
            <a:r>
              <a:rPr lang="en-US" dirty="0"/>
              <a:t>organs and tissues.</a:t>
            </a:r>
          </a:p>
          <a:p>
            <a:pPr marL="0" lvl="0" indent="0"/>
            <a:endParaRPr lang="en-US" dirty="0"/>
          </a:p>
          <a:p>
            <a:pPr marL="0" lvl="0" indent="0"/>
            <a:endParaRPr dirty="0"/>
          </a:p>
        </p:txBody>
      </p:sp>
      <p:pic>
        <p:nvPicPr>
          <p:cNvPr id="409" name="Google Shape;409;p55"/>
          <p:cNvPicPr preferRelativeResize="0">
            <a:picLocks noGrp="1"/>
          </p:cNvPicPr>
          <p:nvPr>
            <p:ph type="pic" idx="7"/>
          </p:nvPr>
        </p:nvPicPr>
        <p:blipFill rotWithShape="1">
          <a:blip r:embed="rId3">
            <a:alphaModFix/>
          </a:blip>
          <a:srcRect t="54701" b="28360"/>
          <a:stretch/>
        </p:blipFill>
        <p:spPr>
          <a:xfrm>
            <a:off x="720000" y="3733800"/>
            <a:ext cx="7704003" cy="869700"/>
          </a:xfrm>
          <a:prstGeom prst="rect">
            <a:avLst/>
          </a:prstGeom>
        </p:spPr>
      </p:pic>
      <p:sp>
        <p:nvSpPr>
          <p:cNvPr id="12" name="Google Shape;408;p55"/>
          <p:cNvSpPr txBox="1">
            <a:spLocks noGrp="1"/>
          </p:cNvSpPr>
          <p:nvPr>
            <p:ph type="subTitle" idx="6"/>
          </p:nvPr>
        </p:nvSpPr>
        <p:spPr>
          <a:xfrm>
            <a:off x="3084124" y="1893921"/>
            <a:ext cx="2975752" cy="1535486"/>
          </a:xfrm>
          <a:prstGeom prst="rect">
            <a:avLst/>
          </a:prstGeom>
        </p:spPr>
        <p:txBody>
          <a:bodyPr spcFirstLastPara="1" wrap="square" lIns="91425" tIns="91425" rIns="91425" bIns="91425" anchor="t" anchorCtr="0">
            <a:noAutofit/>
          </a:bodyPr>
          <a:lstStyle/>
          <a:p>
            <a:pPr marL="0" lvl="0" indent="0"/>
            <a:endParaRPr lang="en-US" dirty="0"/>
          </a:p>
          <a:p>
            <a:pPr marL="0" lvl="0" indent="0"/>
            <a:endParaRPr dirty="0"/>
          </a:p>
        </p:txBody>
      </p:sp>
      <p:sp>
        <p:nvSpPr>
          <p:cNvPr id="4" name="Rectangle 3"/>
          <p:cNvSpPr/>
          <p:nvPr/>
        </p:nvSpPr>
        <p:spPr>
          <a:xfrm>
            <a:off x="3019602" y="1850401"/>
            <a:ext cx="2965408" cy="1169551"/>
          </a:xfrm>
          <a:prstGeom prst="rect">
            <a:avLst/>
          </a:prstGeom>
        </p:spPr>
        <p:txBody>
          <a:bodyPr wrap="square">
            <a:spAutoFit/>
          </a:bodyPr>
          <a:lstStyle/>
          <a:p>
            <a:pPr algn="ctr"/>
            <a:r>
              <a:rPr lang="en-US" dirty="0">
                <a:latin typeface="Didact Gothic" panose="020B0604020202020204" charset="0"/>
              </a:rPr>
              <a:t>is a colorless gas with a pungent odor, composed of nitrogen and hydrogen atoms. It occurs both naturally and as a result of human activity.</a:t>
            </a:r>
          </a:p>
        </p:txBody>
      </p:sp>
      <p:sp>
        <p:nvSpPr>
          <p:cNvPr id="5" name="Rectangle 4"/>
          <p:cNvSpPr/>
          <p:nvPr/>
        </p:nvSpPr>
        <p:spPr>
          <a:xfrm>
            <a:off x="3436148" y="1270624"/>
            <a:ext cx="2257349" cy="400110"/>
          </a:xfrm>
          <a:prstGeom prst="rect">
            <a:avLst/>
          </a:prstGeom>
        </p:spPr>
        <p:txBody>
          <a:bodyPr wrap="none">
            <a:spAutoFit/>
          </a:bodyPr>
          <a:lstStyle/>
          <a:p>
            <a:pPr lvl="0"/>
            <a:r>
              <a:rPr lang="en-US" sz="2000" b="1" dirty="0">
                <a:latin typeface="Poppins ExtraBold" panose="020B0604020202020204" charset="0"/>
                <a:cs typeface="Poppins ExtraBold" panose="020B0604020202020204" charset="0"/>
              </a:rPr>
              <a:t>NH₃ (Ammonia)</a:t>
            </a:r>
          </a:p>
        </p:txBody>
      </p:sp>
    </p:spTree>
    <p:extLst>
      <p:ext uri="{BB962C8B-B14F-4D97-AF65-F5344CB8AC3E}">
        <p14:creationId xmlns:p14="http://schemas.microsoft.com/office/powerpoint/2010/main" val="3604563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FDA5-2986-8489-0EF6-CA5C91DA4EF2}"/>
              </a:ext>
            </a:extLst>
          </p:cNvPr>
          <p:cNvSpPr>
            <a:spLocks noGrp="1"/>
          </p:cNvSpPr>
          <p:nvPr>
            <p:ph type="title"/>
          </p:nvPr>
        </p:nvSpPr>
        <p:spPr/>
        <p:txBody>
          <a:bodyPr/>
          <a:lstStyle/>
          <a:p>
            <a:r>
              <a:rPr lang="en-US" sz="3600" dirty="0"/>
              <a:t>SYSTEM ARCHIRECTURE</a:t>
            </a:r>
            <a:endParaRPr lang="en-IN" sz="3600" dirty="0"/>
          </a:p>
        </p:txBody>
      </p:sp>
    </p:spTree>
    <p:extLst>
      <p:ext uri="{BB962C8B-B14F-4D97-AF65-F5344CB8AC3E}">
        <p14:creationId xmlns:p14="http://schemas.microsoft.com/office/powerpoint/2010/main" val="316273382"/>
      </p:ext>
    </p:extLst>
  </p:cSld>
  <p:clrMapOvr>
    <a:masterClrMapping/>
  </p:clrMapOvr>
</p:sld>
</file>

<file path=ppt/theme/theme1.xml><?xml version="1.0" encoding="utf-8"?>
<a:theme xmlns:a="http://schemas.openxmlformats.org/drawingml/2006/main" name="Air Quality Index Analysis (AQI) by Slidesgo">
  <a:themeElements>
    <a:clrScheme name="Simple Light">
      <a:dk1>
        <a:srgbClr val="002930"/>
      </a:dk1>
      <a:lt1>
        <a:srgbClr val="FFFFFF"/>
      </a:lt1>
      <a:dk2>
        <a:srgbClr val="E3EAF0"/>
      </a:dk2>
      <a:lt2>
        <a:srgbClr val="C4D6DD"/>
      </a:lt2>
      <a:accent1>
        <a:srgbClr val="93B69C"/>
      </a:accent1>
      <a:accent2>
        <a:srgbClr val="ABC9AF"/>
      </a:accent2>
      <a:accent3>
        <a:srgbClr val="D6E7D1"/>
      </a:accent3>
      <a:accent4>
        <a:srgbClr val="ECF5EB"/>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1147</Words>
  <Application>Microsoft Office PowerPoint</Application>
  <PresentationFormat>On-screen Show (16:9)</PresentationFormat>
  <Paragraphs>119</Paragraphs>
  <Slides>33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Poppins ExtraBold</vt:lpstr>
      <vt:lpstr>Arial</vt:lpstr>
      <vt:lpstr>Didact Gothic</vt:lpstr>
      <vt:lpstr>Air Quality Index Analysis (AQI) by Slidesgo</vt:lpstr>
      <vt:lpstr>AIR QUALITY INDEX ANALYSIS (AQI)</vt:lpstr>
      <vt:lpstr>OBJECTIVE </vt:lpstr>
      <vt:lpstr>OBJECTIVE</vt:lpstr>
      <vt:lpstr>Objective and purpose</vt:lpstr>
      <vt:lpstr>Understanding AQI AND DATA </vt:lpstr>
      <vt:lpstr>UNDERSTANDING AQI AND DATA </vt:lpstr>
      <vt:lpstr>Air particulate matter</vt:lpstr>
      <vt:lpstr>Air particulate matter</vt:lpstr>
      <vt:lpstr>SYSTEM ARCHIRECTURE</vt:lpstr>
      <vt:lpstr>PowerPoint Presentation</vt:lpstr>
      <vt:lpstr>STATISTICAL ANALYSIS AND MODEL SELECTION </vt:lpstr>
      <vt:lpstr>Statistics </vt:lpstr>
      <vt:lpstr>EXPLORATORY DATA ANALYSIS </vt:lpstr>
      <vt:lpstr>EXPLORATORY DATA ANALYSIS </vt:lpstr>
      <vt:lpstr>EXPLORATORY DATA ANALYSIS </vt:lpstr>
      <vt:lpstr>EXPLORATORY DATA ANALYSIS </vt:lpstr>
      <vt:lpstr>EXPLORATORY DATA ANALYSIS </vt:lpstr>
      <vt:lpstr>DISTRIBUTION OF MEAN VALUES PER ROW IN DATA</vt:lpstr>
      <vt:lpstr>CORRELATION </vt:lpstr>
      <vt:lpstr>FEATURE ENGINEERING AND SCALING </vt:lpstr>
      <vt:lpstr>SMOTE ANALYSIS </vt:lpstr>
      <vt:lpstr>Model selection</vt:lpstr>
      <vt:lpstr>KNN</vt:lpstr>
      <vt:lpstr>PowerPoint Presentation</vt:lpstr>
      <vt:lpstr>RANDOM FOREST</vt:lpstr>
      <vt:lpstr>XGB CLASSIFIER</vt:lpstr>
      <vt:lpstr>SUPPORT VECTOR CLASSIFIER</vt:lpstr>
      <vt:lpstr>LOGISTIC  REGRESSION</vt:lpstr>
      <vt:lpstr>RESULT</vt:lpstr>
      <vt:lpstr>CONCLUSION</vt:lpstr>
      <vt:lpstr>FUTURE ENHANCEMENT</vt:lpstr>
      <vt:lpstr>GEOSPATIAL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INDEX ANALYSIS (AQI)</dc:title>
  <dc:creator>LENOVO</dc:creator>
  <cp:lastModifiedBy>Siddhi Jadhav</cp:lastModifiedBy>
  <cp:revision>15</cp:revision>
  <dcterms:modified xsi:type="dcterms:W3CDTF">2024-11-12T10:30:58Z</dcterms:modified>
</cp:coreProperties>
</file>